
<file path=[Content_Types].xml><?xml version="1.0" encoding="utf-8"?>
<Types xmlns="http://schemas.openxmlformats.org/package/2006/content-types">
  <Default Extension="xml" ContentType="application/vnd.openxmlformats-package.core-properties+xml"/>
  <Default Extension="png" ContentType="image/png"/>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a98632483a7846d3" /><Relationship Type="http://schemas.openxmlformats.org/officeDocument/2006/relationships/extended-properties" Target="/docProps/app.xml" Id="Rb9c1146d15534919" /><Relationship Type="http://schemas.openxmlformats.org/officeDocument/2006/relationships/officeDocument" Target="/ppt/presentation.xml" Id="R3d672e59aff74d47" /></Relationships>
</file>

<file path=ppt/presentation.xml><?xml version="1.0" encoding="utf-8"?>
<p:presentation xmlns:p="http://schemas.openxmlformats.org/presentationml/2006/main">
  <p:sldMasterIdLst>
    <p:sldMasterId xmlns:r="http://schemas.openxmlformats.org/officeDocument/2006/relationships" id="2147483648" r:id="Rc0600d046edb44a7"/>
  </p:sldMasterIdLst>
  <p:notesMasterIdLst>
    <p:notesMasterId xmlns:r="http://schemas.openxmlformats.org/officeDocument/2006/relationships" r:id="R3a6cd4341a9a4fbe"/>
  </p:notesMasterIdLst>
  <p:sldIdLst>
    <p:sldId xmlns:r="http://schemas.openxmlformats.org/officeDocument/2006/relationships" id="256" r:id="R18796554d9064a2b"/>
    <p:sldId xmlns:r="http://schemas.openxmlformats.org/officeDocument/2006/relationships" id="257" r:id="R8b69f62ff0984dc0"/>
    <p:sldId xmlns:r="http://schemas.openxmlformats.org/officeDocument/2006/relationships" id="258" r:id="R687ddc7368c9449b"/>
    <p:sldId xmlns:r="http://schemas.openxmlformats.org/officeDocument/2006/relationships" id="259" r:id="R0e02659d9c9149db"/>
    <p:sldId xmlns:r="http://schemas.openxmlformats.org/officeDocument/2006/relationships" id="260" r:id="Rabd7b182ad324cab"/>
    <p:sldId xmlns:r="http://schemas.openxmlformats.org/officeDocument/2006/relationships" id="261" r:id="R8a8169021bdb454b"/>
    <p:sldId xmlns:r="http://schemas.openxmlformats.org/officeDocument/2006/relationships" id="262" r:id="R5441369b64414dcf"/>
    <p:sldId xmlns:r="http://schemas.openxmlformats.org/officeDocument/2006/relationships" id="263" r:id="R6b1ee00cac7f4231"/>
    <p:sldId xmlns:r="http://schemas.openxmlformats.org/officeDocument/2006/relationships" id="264" r:id="Rbbe6246aac384c4d"/>
    <p:sldId xmlns:r="http://schemas.openxmlformats.org/officeDocument/2006/relationships" id="265" r:id="Rbc85fc65c0ff4f05"/>
    <p:sldId xmlns:r="http://schemas.openxmlformats.org/officeDocument/2006/relationships" id="266" r:id="Rce682bd4e7524c6c"/>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2210855e167c44b8" /><Relationship Type="http://schemas.openxmlformats.org/officeDocument/2006/relationships/slideMaster" Target="/ppt/slideMasters/slideMaster1.xml" Id="Rc0600d046edb44a7" /><Relationship Type="http://schemas.openxmlformats.org/officeDocument/2006/relationships/notesMaster" Target="/ppt/notesMasters/notesMaster1.xml" Id="R3a6cd4341a9a4fbe" /><Relationship Type="http://schemas.openxmlformats.org/officeDocument/2006/relationships/presProps" Target="/ppt/presProps.xml" Id="Rf61f7148a2014897" /><Relationship Type="http://schemas.openxmlformats.org/officeDocument/2006/relationships/tableStyles" Target="/ppt/tableStyles.xml" Id="Rbce6e2c7034c48a2" /><Relationship Type="http://schemas.openxmlformats.org/officeDocument/2006/relationships/slide" Target="/ppt/slides/slide1.xml" Id="R18796554d9064a2b" /><Relationship Type="http://schemas.openxmlformats.org/officeDocument/2006/relationships/slide" Target="/ppt/slides/slide2.xml" Id="R8b69f62ff0984dc0" /><Relationship Type="http://schemas.openxmlformats.org/officeDocument/2006/relationships/slide" Target="/ppt/slides/slide3.xml" Id="R687ddc7368c9449b" /><Relationship Type="http://schemas.openxmlformats.org/officeDocument/2006/relationships/slide" Target="/ppt/slides/slide4.xml" Id="R0e02659d9c9149db" /><Relationship Type="http://schemas.openxmlformats.org/officeDocument/2006/relationships/slide" Target="/ppt/slides/slide5.xml" Id="Rabd7b182ad324cab" /><Relationship Type="http://schemas.openxmlformats.org/officeDocument/2006/relationships/slide" Target="/ppt/slides/slide6.xml" Id="R8a8169021bdb454b" /><Relationship Type="http://schemas.openxmlformats.org/officeDocument/2006/relationships/slide" Target="/ppt/slides/slide7.xml" Id="R5441369b64414dcf" /><Relationship Type="http://schemas.openxmlformats.org/officeDocument/2006/relationships/slide" Target="/ppt/slides/slide8.xml" Id="R6b1ee00cac7f4231" /><Relationship Type="http://schemas.openxmlformats.org/officeDocument/2006/relationships/slide" Target="/ppt/slides/slide9.xml" Id="Rbbe6246aac384c4d" /><Relationship Type="http://schemas.openxmlformats.org/officeDocument/2006/relationships/slide" Target="/ppt/slides/slide10.xml" Id="Rbc85fc65c0ff4f05" /><Relationship Type="http://schemas.openxmlformats.org/officeDocument/2006/relationships/slide" Target="/ppt/slides/slide11.xml" Id="Rce682bd4e7524c6c"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ea93bf4163e14a0c"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b3dcce56c9964c96" /><Relationship Type="http://schemas.openxmlformats.org/officeDocument/2006/relationships/notesMaster" Target="/ppt/notesMasters/notesMaster1.xml" Id="R4002abe2abd248ab"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b6e50e4eaa464c37" /><Relationship Type="http://schemas.openxmlformats.org/officeDocument/2006/relationships/notesMaster" Target="/ppt/notesMasters/notesMaster1.xml" Id="R51e390386cb54c43"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0afdc5526cd24a2f" /><Relationship Type="http://schemas.openxmlformats.org/officeDocument/2006/relationships/notesMaster" Target="/ppt/notesMasters/notesMaster1.xml" Id="R75ab4fee4cfa4116" /></Relationships>
</file>

<file path=ppt/notesSlides/_rels/notesSlide2.xml.rels>&#65279;<?xml version="1.0" encoding="utf-8"?><Relationships xmlns="http://schemas.openxmlformats.org/package/2006/relationships"><Relationship Type="http://schemas.openxmlformats.org/officeDocument/2006/relationships/slide" Target="/ppt/slides/slide2.xml" Id="R197b9a6a38814ba0" /><Relationship Type="http://schemas.openxmlformats.org/officeDocument/2006/relationships/notesMaster" Target="/ppt/notesMasters/notesMaster1.xml" Id="R63ef8dba76804764" /></Relationships>
</file>

<file path=ppt/notesSlides/_rels/notesSlide3.xml.rels>&#65279;<?xml version="1.0" encoding="utf-8"?><Relationships xmlns="http://schemas.openxmlformats.org/package/2006/relationships"><Relationship Type="http://schemas.openxmlformats.org/officeDocument/2006/relationships/slide" Target="/ppt/slides/slide3.xml" Id="R36aaa79a551d4ccf" /><Relationship Type="http://schemas.openxmlformats.org/officeDocument/2006/relationships/notesMaster" Target="/ppt/notesMasters/notesMaster1.xml" Id="Rb2c89afc354d4410" /></Relationships>
</file>

<file path=ppt/notesSlides/_rels/notesSlide4.xml.rels>&#65279;<?xml version="1.0" encoding="utf-8"?><Relationships xmlns="http://schemas.openxmlformats.org/package/2006/relationships"><Relationship Type="http://schemas.openxmlformats.org/officeDocument/2006/relationships/slide" Target="/ppt/slides/slide4.xml" Id="Ra7829273cf8b401d" /><Relationship Type="http://schemas.openxmlformats.org/officeDocument/2006/relationships/notesMaster" Target="/ppt/notesMasters/notesMaster1.xml" Id="Refda32570ae94485" /></Relationships>
</file>

<file path=ppt/notesSlides/_rels/notesSlide5.xml.rels>&#65279;<?xml version="1.0" encoding="utf-8"?><Relationships xmlns="http://schemas.openxmlformats.org/package/2006/relationships"><Relationship Type="http://schemas.openxmlformats.org/officeDocument/2006/relationships/slide" Target="/ppt/slides/slide5.xml" Id="R5298d0721c4b4dbf" /><Relationship Type="http://schemas.openxmlformats.org/officeDocument/2006/relationships/notesMaster" Target="/ppt/notesMasters/notesMaster1.xml" Id="R90817de963bc4490" /></Relationships>
</file>

<file path=ppt/notesSlides/_rels/notesSlide6.xml.rels>&#65279;<?xml version="1.0" encoding="utf-8"?><Relationships xmlns="http://schemas.openxmlformats.org/package/2006/relationships"><Relationship Type="http://schemas.openxmlformats.org/officeDocument/2006/relationships/slide" Target="/ppt/slides/slide6.xml" Id="R2b748daa43a442e5" /><Relationship Type="http://schemas.openxmlformats.org/officeDocument/2006/relationships/notesMaster" Target="/ppt/notesMasters/notesMaster1.xml" Id="Ref9a74140bbd43b0" /></Relationships>
</file>

<file path=ppt/notesSlides/_rels/notesSlide7.xml.rels>&#65279;<?xml version="1.0" encoding="utf-8"?><Relationships xmlns="http://schemas.openxmlformats.org/package/2006/relationships"><Relationship Type="http://schemas.openxmlformats.org/officeDocument/2006/relationships/slide" Target="/ppt/slides/slide7.xml" Id="Rb8fd05032d994dc9" /><Relationship Type="http://schemas.openxmlformats.org/officeDocument/2006/relationships/notesMaster" Target="/ppt/notesMasters/notesMaster1.xml" Id="R08c5b96c6ac54b77" /></Relationships>
</file>

<file path=ppt/notesSlides/_rels/notesSlide8.xml.rels>&#65279;<?xml version="1.0" encoding="utf-8"?><Relationships xmlns="http://schemas.openxmlformats.org/package/2006/relationships"><Relationship Type="http://schemas.openxmlformats.org/officeDocument/2006/relationships/slide" Target="/ppt/slides/slide8.xml" Id="Refd014f8f7864639" /><Relationship Type="http://schemas.openxmlformats.org/officeDocument/2006/relationships/notesMaster" Target="/ppt/notesMasters/notesMaster1.xml" Id="Rd21883fc175043c7" /></Relationships>
</file>

<file path=ppt/notesSlides/_rels/notesSlide9.xml.rels>&#65279;<?xml version="1.0" encoding="utf-8"?><Relationships xmlns="http://schemas.openxmlformats.org/package/2006/relationships"><Relationship Type="http://schemas.openxmlformats.org/officeDocument/2006/relationships/slide" Target="/ppt/slides/slide9.xml" Id="R527c08f4653f432c" /><Relationship Type="http://schemas.openxmlformats.org/officeDocument/2006/relationships/notesMaster" Target="/ppt/notesMasters/notesMaster1.xml" Id="Rd46df38dc11c4b82"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Open with the simplest version: Vellumica helps businesses stop running important work from scattered spreadsheets, chats and disconnected tools.</a:t>
            </a:r>
          </a:p>
          <a:p xmlns:a="http://schemas.openxmlformats.org/drawingml/2006/main">
            <a:r>
              <a:t/>
            </a:r>
          </a:p>
          <a:p xmlns:a="http://schemas.openxmlformats.org/drawingml/2006/main">
            <a:r>
              <a:t>[Sources]</a:t>
            </a:r>
          </a:p>
          <a:p xmlns:a="http://schemas.openxmlformats.org/drawingml/2006/main">
            <a:r>
              <a:t>README.md; supplied YouTube link checked for context only, no transcript available: https://www.youtube.com/watch?v=BXHArcSwWhA</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this as a generic market opportunity, not a claim that MTN has approved a partnership. User-supplied MTN attachment describes Hosted PBX and Mobile PBX as cloud-based business telephone solutions for SMEs with business extensions, auto attendant, call forwarding, voicemail to email, hunt groups, conference calling, mobile integration and remote work capability. Vellumica code includes a call-event ingest target and provider-neutral mapping for phone, external call ID, disposition, duration, recording URL, direction and started time.</a:t>
            </a:r>
          </a:p>
          <a:p xmlns:a="http://schemas.openxmlformats.org/drawingml/2006/main">
            <a:r>
              <a:t/>
            </a:r>
          </a:p>
          <a:p xmlns:a="http://schemas.openxmlformats.org/drawingml/2006/main">
            <a:r>
              <a:t>[Sources]</a:t>
            </a:r>
          </a:p>
          <a:p xmlns:a="http://schemas.openxmlformats.org/drawingml/2006/main">
            <a:r>
              <a:t>User-supplied MTN Hosted PBX and Mobile PBX attachment text; MTN Y'ello-Biz terms: https://www.mtn.co.za/home/terms-and-conditions/content/mtn-y-rsquo-ello-biz; backend/integrations/models.py; backend/integrations/schemas.py; backend/integrations/services/calls.py; docs/deployment/sureTell-research.md</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Close by asking for one next action, not a vague follow-up. If the person is interested, ask to book a short mapping call while the conversation is still fresh. Contact details supplied by user on 2026-09-08. Production site confirmed from frontend metadata and deployment docs as vellumica.app.</a:t>
            </a:r>
          </a:p>
          <a:p xmlns:a="http://schemas.openxmlformats.org/drawingml/2006/main">
            <a:r>
              <a:t/>
            </a:r>
          </a:p>
          <a:p xmlns:a="http://schemas.openxmlformats.org/drawingml/2006/main">
            <a:r>
              <a:t>[Sources]</a:t>
            </a:r>
          </a:p>
          <a:p xmlns:a="http://schemas.openxmlformats.org/drawingml/2006/main">
            <a:r>
              <a:t>README.md; frontend/app/page.tsx; frontend/lib/constants.ts; docs/deployment/oracle-server-setup.md; supplied YouTube link checked for context only, no transcript available: https://www.youtube.com/watch?v=BXHArcSwWhA</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Parent-company wording uses the user's supplied company name: Kamanda Intelligence (Pty) Ltd. Folder evidence in /Users/selengedanielkamanda/Projects/Personal/kamanda describes Kamanda as the parent company behind Vellumica, a product company founded in South Africa, focused on SaaS products, workflow automation, CRM and operational tools, cloud applications, AI-assisted business systems and data-driven platforms. The folder also contains a caution to use Pty Ltd only after registration approval, so confirm the legal name before sending this as a formal company profile.</a:t>
            </a:r>
          </a:p>
          <a:p xmlns:a="http://schemas.openxmlformats.org/drawingml/2006/main">
            <a:r>
              <a:t/>
            </a:r>
          </a:p>
          <a:p xmlns:a="http://schemas.openxmlformats.org/drawingml/2006/main">
            <a:r>
              <a:t>[Sources]</a:t>
            </a:r>
          </a:p>
          <a:p xmlns:a="http://schemas.openxmlformats.org/drawingml/2006/main">
            <a:r>
              <a:t>/Users/selengedanielkamanda/Projects/Personal/kamanda/README.md; /Users/selengedanielkamanda/Projects/Personal/kamanda/docs/company-profile-draft.md; /Users/selengedanielkamanda/Projects/Personal/kamanda/docs/company-registration-checklist.md; /Users/selengedanielkamanda/Projects/Personal/kamanda/app/about/page.tsx</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a relatable example from the room: leads, orders, approvals, site visits, service requests or client onboarding.</a:t>
            </a:r>
          </a:p>
          <a:p xmlns:a="http://schemas.openxmlformats.org/drawingml/2006/main">
            <a:r>
              <a:t/>
            </a:r>
          </a:p>
          <a:p xmlns:a="http://schemas.openxmlformats.org/drawingml/2006/main">
            <a:r>
              <a:t>[Sources]</a:t>
            </a:r>
          </a:p>
          <a:p xmlns:a="http://schemas.openxmlformats.org/drawingml/2006/main">
            <a:r>
              <a:t>README.md; docs/user-guide.md</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Keep this slide practical. Avoid technical terms unless someone asks. The message: tailored workflow tools without custom software cost.</a:t>
            </a:r>
          </a:p>
          <a:p xmlns:a="http://schemas.openxmlformats.org/drawingml/2006/main">
            <a:r>
              <a:t/>
            </a:r>
          </a:p>
          <a:p xmlns:a="http://schemas.openxmlformats.org/drawingml/2006/main">
            <a:r>
              <a:t>[Sources]</a:t>
            </a:r>
          </a:p>
          <a:p xmlns:a="http://schemas.openxmlformats.org/drawingml/2006/main">
            <a:r>
              <a:t>README.md; docs/user-guide.md; AGENTS.md</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Plan data is sourced from DEFAULT_PLANS and SubscriptionPlan model defaults in backend/subscriptions/services/billing_service.py and backend/subscriptions/models.py. Enterprise appears as a seeded sales-assisted plan at $499.99/month with 100 users, 50 apps, 100 integrations, 250,000 records and 250 GB storage. Overage rates come from SubscriptionPlan model defaults.</a:t>
            </a:r>
          </a:p>
          <a:p xmlns:a="http://schemas.openxmlformats.org/drawingml/2006/main">
            <a:r>
              <a:t/>
            </a:r>
          </a:p>
          <a:p xmlns:a="http://schemas.openxmlformats.org/drawingml/2006/main">
            <a:r>
              <a:t>[Sources]</a:t>
            </a:r>
          </a:p>
          <a:p xmlns:a="http://schemas.openxmlformats.org/drawingml/2006/main">
            <a:r>
              <a:t>backend/subscriptions/services/billing_service.py; backend/subscriptions/models.py; backend/config/constants.py</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Mention whichever industry matches the people you meet tomorrow. The deck avoids claiming a niche until the audience is clear.</a:t>
            </a:r>
          </a:p>
          <a:p xmlns:a="http://schemas.openxmlformats.org/drawingml/2006/main">
            <a:r>
              <a:t/>
            </a:r>
          </a:p>
          <a:p xmlns:a="http://schemas.openxmlformats.org/drawingml/2006/main">
            <a:r>
              <a:t>[Sources]</a:t>
            </a:r>
          </a:p>
          <a:p xmlns:a="http://schemas.openxmlformats.org/drawingml/2006/main">
            <a:r>
              <a:t>README.md; docs/user-guide.md</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Explain the map in 20 seconds. Spreadsheets are easy but fragile. Generic CRMs can be quick but often do not match the workflow. Odoo and Salesforce can be powerful, but they usually fit a broader ERP or enterprise CRM decision. Vellumica aims for the open space between ease and fit.</a:t>
            </a:r>
          </a:p>
          <a:p xmlns:a="http://schemas.openxmlformats.org/drawingml/2006/main">
            <a:r>
              <a:t/>
            </a:r>
          </a:p>
          <a:p xmlns:a="http://schemas.openxmlformats.org/drawingml/2006/main">
            <a:r>
              <a:t>[Sources]</a:t>
            </a:r>
          </a:p>
          <a:p xmlns:a="http://schemas.openxmlformats.org/drawingml/2006/main">
            <a:r>
              <a:t>docs/competitor_ux_advantages.md; Odoo pricing and product positioning: https://www.odoo.com/pricing; Salesforce pricing: https://www.salesforce.com/sales/pricing/; ClickUp pricing: https://clickup.com/pricing; Monday pricing: https://monday.com/pricing; Zoho CRM pricing: https://www.zoho.com/crm/zohocrm-pricing-calculator.html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Matrix structure follows competitor-analysis guidance: include your product row, named competitors, pricing, positioning or usage fit, strengths, weaknesses or sales angle, plus source and date checked. Pricing checked from public sources on 2026-09-08. Vellumica values come from backend/subscriptions/services/billing_service.py DEFAULT_PLANS and SubscriptionPlan model defaults. Competitor pages can change and some amounts differ by billing period and region.</a:t>
            </a:r>
          </a:p>
          <a:p xmlns:a="http://schemas.openxmlformats.org/drawingml/2006/main">
            <a:r>
              <a:t/>
            </a:r>
          </a:p>
          <a:p xmlns:a="http://schemas.openxmlformats.org/drawingml/2006/main">
            <a:r>
              <a:t>[Sources]</a:t>
            </a:r>
          </a:p>
          <a:p xmlns:a="http://schemas.openxmlformats.org/drawingml/2006/main">
            <a:r>
              <a:t>Competitive matrix guidance: https://industry-lens.com/resources/competitive-matrix and https://docsio.co/blog/competitive-analysis-template; Vellumica pricing: backend/subscriptions/services/billing_service.py; Odoo: https://www.odoo.com/pricing; Salesforce: https://www.salesforce.com/sales/pricing/; HubSpot: https://www.hubspot.com/pricing/suite; Monday: https://monday.com/pricing; ClickUp: https://clickup.com/pricing; Zoho CRM: https://www.zoho.com/crm/zohocrm-pricing-calculator.html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this slide as the simple answer to 'why Vellumica?' Code evidence: Google Sheets Sync UI and store actions; File Sync for CSV/XLSX; Odoo connection, preview and import job endpoints; webhooks and inbound ingest; provider-neutral PBX call-event normalization and matching. MTN Y'ello-Biz public terms show PBX customer requirements and setup responsibilities, so position PBX as a potential partner-service workflow, not a confirmed MTN partnership.</a:t>
            </a:r>
          </a:p>
          <a:p xmlns:a="http://schemas.openxmlformats.org/drawingml/2006/main">
            <a:r>
              <a:t/>
            </a:r>
          </a:p>
          <a:p xmlns:a="http://schemas.openxmlformats.org/drawingml/2006/main">
            <a:r>
              <a:t>[Sources]</a:t>
            </a:r>
          </a:p>
          <a:p xmlns:a="http://schemas.openxmlformats.org/drawingml/2006/main">
            <a:r>
              <a:t>frontend/components/Settings/organization/OrganizationSettingsContent.tsx; frontend/hooks/useIntegrations.ts; backend/integrations/views.py; backend/integrations/services/calls.py; backend/integrations/schemas.py; backend/integrations/models.py; MTN Y'ello-Biz terms: https://www.mtn.co.za/home/terms-and-conditions/content/mtn-y-rsquo-ello-biz</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8dcb8fdfceb54098"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b391f7bd968342dd" /><Relationship Type="http://schemas.openxmlformats.org/officeDocument/2006/relationships/slideLayout" Target="/ppt/slideLayouts/slideLayout1.xml" Id="R15fe4204b1a54959"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15fe4204b1a54959"/>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167b622946f84665" /><Relationship Type="http://schemas.openxmlformats.org/officeDocument/2006/relationships/image" Target="/ppt/media/image.png" Id="R4d4e2dcd4c544c66" /><Relationship Type="http://schemas.openxmlformats.org/officeDocument/2006/relationships/notesSlide" Target="/ppt/notesSlides/notesSlide1.xml" Id="R050d502411804909"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xml" Id="Ra8358bda42904d98" /><Relationship Type="http://schemas.openxmlformats.org/officeDocument/2006/relationships/image" Target="/ppt/media/image9.png" Id="R893a1e2a74d64b92" /><Relationship Type="http://schemas.openxmlformats.org/officeDocument/2006/relationships/notesSlide" Target="/ppt/notesSlides/notesSlide10.xml" Id="R5f56447cbbfa47eb"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xml" Id="R4349da2e6c5f411a" /><Relationship Type="http://schemas.openxmlformats.org/officeDocument/2006/relationships/image" Target="/ppt/media/image10.png" Id="Rae57bccb3b3a4fde" /><Relationship Type="http://schemas.openxmlformats.org/officeDocument/2006/relationships/image" Target="/ppt/media/image11.png" Id="Re597f96624954a79" /><Relationship Type="http://schemas.openxmlformats.org/officeDocument/2006/relationships/notesSlide" Target="/ppt/notesSlides/notesSlide11.xml" Id="R7869d13ecd994525"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aa362e0537a24860" /><Relationship Type="http://schemas.openxmlformats.org/officeDocument/2006/relationships/image" Target="/ppt/media/image2.png" Id="R44ef0f11819e4fa8" /><Relationship Type="http://schemas.openxmlformats.org/officeDocument/2006/relationships/notesSlide" Target="/ppt/notesSlides/notesSlide2.xml" Id="R1e1dd752f9164f6d"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7ad968504f0843b4" /><Relationship Type="http://schemas.openxmlformats.org/officeDocument/2006/relationships/image" Target="/ppt/media/image3.png" Id="R77579214d1794211" /><Relationship Type="http://schemas.openxmlformats.org/officeDocument/2006/relationships/notesSlide" Target="/ppt/notesSlides/notesSlide3.xml" Id="Rd48d451e984f4d12"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4ed51501bc544a8d" /><Relationship Type="http://schemas.openxmlformats.org/officeDocument/2006/relationships/image" Target="/ppt/media/image4.png" Id="Rf5bf48c3c4d34d85" /><Relationship Type="http://schemas.openxmlformats.org/officeDocument/2006/relationships/notesSlide" Target="/ppt/notesSlides/notesSlide4.xml" Id="Rc37fff894f054fd1"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e4fb68cc57dc42d9" /><Relationship Type="http://schemas.openxmlformats.org/officeDocument/2006/relationships/image" Target="/ppt/media/image5.png" Id="R1c420dac62bf4c18" /><Relationship Type="http://schemas.openxmlformats.org/officeDocument/2006/relationships/notesSlide" Target="/ppt/notesSlides/notesSlide5.xml" Id="Rd8461615eda84d47"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f1eb946a24c54f95" /><Relationship Type="http://schemas.openxmlformats.org/officeDocument/2006/relationships/image" Target="/ppt/media/image6.png" Id="R534b081c67d144ee" /><Relationship Type="http://schemas.openxmlformats.org/officeDocument/2006/relationships/notesSlide" Target="/ppt/notesSlides/notesSlide6.xml" Id="R64a14177329c4dd7"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20f2518699fe43b4" /><Relationship Type="http://schemas.openxmlformats.org/officeDocument/2006/relationships/image" Target="/ppt/media/image7.png" Id="R7dbd1496959747a7" /><Relationship Type="http://schemas.openxmlformats.org/officeDocument/2006/relationships/notesSlide" Target="/ppt/notesSlides/notesSlide7.xml" Id="Re4739c36e7634bb6"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674ecd99eaa44c8e" /><Relationship Type="http://schemas.openxmlformats.org/officeDocument/2006/relationships/image" Target="/ppt/media/image8.png" Id="R0b67c9e49eb049d6" /><Relationship Type="http://schemas.openxmlformats.org/officeDocument/2006/relationships/notesSlide" Target="/ppt/notesSlides/notesSlide8.xml" Id="Rcb4f8a2291f445b7"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58ab89a95a564dde" /><Relationship Type="http://schemas.openxmlformats.org/officeDocument/2006/relationships/notesSlide" Target="/ppt/notesSlides/notesSlide9.xml" Id="R81ca2b00d03e4665" /></Relationships>
</file>

<file path=ppt/slides/slide1.xml><?xml version="1.0" encoding="utf-8"?>
<p:sld xmlns:p="http://schemas.openxmlformats.org/presentationml/2006/main">
  <p:cSld>
    <p:bg>
      <p:bgPr>
        <a:solidFill xmlns:a="http://schemas.openxmlformats.org/drawingml/2006/main">
          <a:srgbClr val="0B1020"/>
        </a:solidFill>
      </p:bgPr>
    </p:bg>
    <p:spTree>
      <p:nvGrpSpPr>
        <p:cNvPr id="1" name=""/>
        <p:cNvGrpSpPr/>
        <p:nvPr/>
      </p:nvGrpSpPr>
      <p:grpSpPr>
        <a:xfrm xmlns:a="http://schemas.openxmlformats.org/drawingml/2006/main"/>
      </p:grpSpPr>
      <p:sp>
        <p:nvSpPr>
          <p:cNvPr id="9" name="">
            <a:extLst xmlns:a="http://schemas.openxmlformats.org/drawingml/2006/main">
              <a:ext uri="{FF2B5EF4-FFF2-40B4-BE49-F238E27FC236}">
                <a16:creationId xmlns:a16="http://schemas.microsoft.com/office/drawing/2014/main" id="{FD315BE4-E838-4EDF-B443-06F6F7EC8D68}"/>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gradFill xmlns:a="http://schemas.openxmlformats.org/drawingml/2006/main">
            <a:gsLst>
              <a:gs pos="0">
                <a:srgbClr val="090D18"/>
              </a:gs>
              <a:gs pos="64000">
                <a:srgbClr val="10172B"/>
              </a:gs>
              <a:gs pos="100000">
                <a:srgbClr val="07121D"/>
              </a:gs>
            </a:gsLst>
            <a:lin ang="1500000"/>
          </a:gradFill>
          <a:ln xmlns:a="http://schemas.openxmlformats.org/drawingml/2006/main" w="0">
            <a:noFill/>
          </a:ln>
        </p:spPr>
      </p:sp>
      <p:pic>
        <p:nvPicPr>
          <p:cNvPr id="10" name=""/>
          <p:cNvPicPr>
            <a:picLocks xmlns:a="http://schemas.openxmlformats.org/drawingml/2006/main" noChangeAspect="1"/>
          </p:cNvPicPr>
          <p:nvPr/>
        </p:nvPicPr>
        <p:blipFill>
          <a:blip xmlns:r="http://schemas.openxmlformats.org/officeDocument/2006/relationships" xmlns:a="http://schemas.openxmlformats.org/drawingml/2006/main" r:embed="R4d4e2dcd4c544c66"/>
          <a:stretch xmlns:a="http://schemas.openxmlformats.org/drawingml/2006/main"/>
        </p:blipFill>
        <p:spPr>
          <a:xfrm xmlns:a="http://schemas.openxmlformats.org/drawingml/2006/main">
            <a:off x="8143875" y="1466850"/>
            <a:ext cx="2571750" cy="2571750"/>
          </a:xfrm>
          <a:prstGeom xmlns:a="http://schemas.openxmlformats.org/drawingml/2006/main" prst="rect">
            <a:avLst/>
          </a:prstGeom>
        </p:spPr>
      </p:pic>
      <p:sp>
        <p:nvSpPr>
          <p:cNvPr id="3" name="">
            <a:extLst xmlns:a="http://schemas.openxmlformats.org/drawingml/2006/main">
              <a:ext uri="{FF2B5EF4-FFF2-40B4-BE49-F238E27FC236}">
                <a16:creationId xmlns:a16="http://schemas.microsoft.com/office/drawing/2014/main" id="{33BB8C88-17D3-425D-A6EA-55C2280F321F}"/>
              </a:ext>
            </a:extLst>
          </p:cNvPr>
          <p:cNvSpPr>
            <a:spLocks xmlns:a="http://schemas.openxmlformats.org/drawingml/2006/main" noGrp="1"/>
          </p:cNvSpPr>
          <p:nvPr/>
        </p:nvSpPr>
        <p:spPr>
          <a:xfrm xmlns:a="http://schemas.openxmlformats.org/drawingml/2006/main">
            <a:off x="723900" y="704850"/>
            <a:ext cx="1809750" cy="323850"/>
          </a:xfrm>
          <a:prstGeom xmlns:a="http://schemas.openxmlformats.org/drawingml/2006/main" prst="roundRect">
            <a:avLst>
              <a:gd name="adj" fmla="val 35294"/>
            </a:avLst>
          </a:prstGeom>
          <a:solidFill xmlns:a="http://schemas.openxmlformats.org/drawingml/2006/main">
            <a:srgbClr val="45D6A3">
              <a:alpha val="13333"/>
            </a:srgbClr>
          </a:solidFill>
          <a:ln xmlns:a="http://schemas.openxmlformats.org/drawingml/2006/main" w="9525">
            <a:solidFill>
              <a:srgbClr val="45D6A3">
                <a:alpha val="53333"/>
              </a:srgbClr>
            </a:solidFill>
          </a:ln>
        </p:spPr>
        <p:txBody>
          <a:bodyPr xmlns:a="http://schemas.openxmlformats.org/drawingml/2006/main" wrap="none" lIns="76200" tIns="0" rIns="76200" bIns="0" anchor="ctr"/>
          <a:lstStyle xmlns:a="http://schemas.openxmlformats.org/drawingml/2006/main"/>
          <a:p xmlns:a="http://schemas.openxmlformats.org/drawingml/2006/main">
            <a:pPr algn="ctr">
              <a:defRPr sz="975" b="1">
                <a:solidFill>
                  <a:srgbClr val="45D6A3"/>
                </a:solidFill>
                <a:latin typeface="Aptos"/>
                <a:ea typeface="Aptos"/>
                <a:cs typeface="Aptos"/>
              </a:defRPr>
            </a:pPr>
            <a:r>
              <a:rPr sz="975" b="1">
                <a:solidFill>
                  <a:srgbClr val="45D6A3"/>
                </a:solidFill>
                <a:latin typeface="Aptos"/>
                <a:ea typeface="Aptos"/>
                <a:cs typeface="Aptos"/>
              </a:rPr>
              <a:t>BUSINESS SUMMIT GUIDE</a:t>
            </a:r>
          </a:p>
        </p:txBody>
      </p:sp>
      <p:sp>
        <p:nvSpPr>
          <p:cNvPr id="4" name="text">
            <a:extLst xmlns:a="http://schemas.openxmlformats.org/drawingml/2006/main">
              <a:ext uri="{FF2B5EF4-FFF2-40B4-BE49-F238E27FC236}">
                <a16:creationId xmlns:a16="http://schemas.microsoft.com/office/drawing/2014/main" id="{133F1707-6525-4C8E-B1C3-D60FBF60BCC3}"/>
              </a:ext>
            </a:extLst>
          </p:cNvPr>
          <p:cNvSpPr>
            <a:spLocks xmlns:a="http://schemas.openxmlformats.org/drawingml/2006/main" noGrp="1"/>
          </p:cNvSpPr>
          <p:nvPr/>
        </p:nvSpPr>
        <p:spPr>
          <a:xfrm xmlns:a="http://schemas.openxmlformats.org/drawingml/2006/main">
            <a:off x="723900" y="1657350"/>
            <a:ext cx="7810500" cy="742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l">
              <a:lnSpc>
                <a:spcPct val="112000"/>
              </a:lnSpc>
              <a:buNone/>
              <a:defRPr sz="4350" b="1">
                <a:solidFill>
                  <a:srgbClr val="F7F7FB"/>
                </a:solidFill>
                <a:latin typeface="Aptos"/>
                <a:ea typeface="Aptos"/>
                <a:cs typeface="Aptos"/>
              </a:defRPr>
            </a:pPr>
            <a:r>
              <a:rPr sz="4350" b="1">
                <a:solidFill>
                  <a:srgbClr val="F7F7FB"/>
                </a:solidFill>
                <a:latin typeface="Aptos"/>
                <a:ea typeface="Aptos"/>
                <a:cs typeface="Aptos"/>
              </a:rPr>
              <a:t>Vellumica</a:t>
            </a:r>
          </a:p>
        </p:txBody>
      </p:sp>
      <p:sp>
        <p:nvSpPr>
          <p:cNvPr id="5" name="text">
            <a:extLst xmlns:a="http://schemas.openxmlformats.org/drawingml/2006/main">
              <a:ext uri="{FF2B5EF4-FFF2-40B4-BE49-F238E27FC236}">
                <a16:creationId xmlns:a16="http://schemas.microsoft.com/office/drawing/2014/main" id="{43678CF8-6AC3-4F79-BA1B-6CA90CAAA215}"/>
              </a:ext>
            </a:extLst>
          </p:cNvPr>
          <p:cNvSpPr>
            <a:spLocks xmlns:a="http://schemas.openxmlformats.org/drawingml/2006/main" noGrp="1"/>
          </p:cNvSpPr>
          <p:nvPr/>
        </p:nvSpPr>
        <p:spPr>
          <a:xfrm xmlns:a="http://schemas.openxmlformats.org/drawingml/2006/main">
            <a:off x="762000" y="2571750"/>
            <a:ext cx="8382000" cy="7810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l">
              <a:lnSpc>
                <a:spcPct val="110000"/>
              </a:lnSpc>
              <a:buNone/>
              <a:defRPr sz="2250" b="0">
                <a:solidFill>
                  <a:srgbClr val="A9B4C7"/>
                </a:solidFill>
                <a:latin typeface="Aptos"/>
                <a:ea typeface="Aptos"/>
                <a:cs typeface="Aptos"/>
              </a:defRPr>
            </a:pPr>
            <a:r>
              <a:rPr sz="2250" b="0">
                <a:solidFill>
                  <a:srgbClr val="A9B4C7"/>
                </a:solidFill>
                <a:latin typeface="Aptos"/>
                <a:ea typeface="Aptos"/>
                <a:cs typeface="Aptos"/>
              </a:rPr>
              <a:t>Custom CRM and workflow apps without the spreadsheet chaos</a:t>
            </a:r>
          </a:p>
        </p:txBody>
      </p:sp>
      <p:sp>
        <p:nvSpPr>
          <p:cNvPr id="6" name="text">
            <a:extLst xmlns:a="http://schemas.openxmlformats.org/drawingml/2006/main">
              <a:ext uri="{FF2B5EF4-FFF2-40B4-BE49-F238E27FC236}">
                <a16:creationId xmlns:a16="http://schemas.microsoft.com/office/drawing/2014/main" id="{A7A3C2E4-9B61-4679-9FCC-BEB57C13DDFE}"/>
              </a:ext>
            </a:extLst>
          </p:cNvPr>
          <p:cNvSpPr>
            <a:spLocks xmlns:a="http://schemas.openxmlformats.org/drawingml/2006/main" noGrp="1"/>
          </p:cNvSpPr>
          <p:nvPr/>
        </p:nvSpPr>
        <p:spPr>
          <a:xfrm xmlns:a="http://schemas.openxmlformats.org/drawingml/2006/main">
            <a:off x="762000" y="4286250"/>
            <a:ext cx="6572250" cy="4000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l">
              <a:lnSpc>
                <a:spcPct val="112000"/>
              </a:lnSpc>
              <a:buNone/>
              <a:defRPr sz="1500" b="0">
                <a:solidFill>
                  <a:srgbClr val="F7F7FB"/>
                </a:solidFill>
                <a:latin typeface="Aptos"/>
                <a:ea typeface="Aptos"/>
                <a:cs typeface="Aptos"/>
              </a:defRPr>
            </a:pPr>
            <a:r>
              <a:rPr sz="1500" b="0">
                <a:solidFill>
                  <a:srgbClr val="F7F7FB"/>
                </a:solidFill>
                <a:latin typeface="Aptos"/>
                <a:ea typeface="Aptos"/>
                <a:cs typeface="Aptos"/>
              </a:rPr>
              <a:t>A compact catalogue for business owners, call centers and potential partners.</a:t>
            </a:r>
          </a:p>
        </p:txBody>
      </p:sp>
      <p:sp>
        <p:nvSpPr>
          <p:cNvPr id="7" name="text">
            <a:extLst xmlns:a="http://schemas.openxmlformats.org/drawingml/2006/main">
              <a:ext uri="{FF2B5EF4-FFF2-40B4-BE49-F238E27FC236}">
                <a16:creationId xmlns:a16="http://schemas.microsoft.com/office/drawing/2014/main" id="{10061012-39D6-4834-A1F8-06A7EBE7B019}"/>
              </a:ext>
            </a:extLst>
          </p:cNvPr>
          <p:cNvSpPr>
            <a:spLocks xmlns:a="http://schemas.openxmlformats.org/drawingml/2006/main" noGrp="1"/>
          </p:cNvSpPr>
          <p:nvPr/>
        </p:nvSpPr>
        <p:spPr>
          <a:xfrm xmlns:a="http://schemas.openxmlformats.org/drawingml/2006/main">
            <a:off x="723900" y="6305550"/>
            <a:ext cx="2095500" cy="228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l">
              <a:lnSpc>
                <a:spcPct val="112000"/>
              </a:lnSpc>
              <a:buNone/>
              <a:defRPr sz="975" b="0">
                <a:solidFill>
                  <a:srgbClr val="A9B4C7"/>
                </a:solidFill>
                <a:latin typeface="Aptos Mono"/>
                <a:ea typeface="Aptos Mono"/>
                <a:cs typeface="Aptos Mono"/>
              </a:defRPr>
            </a:pPr>
            <a:r>
              <a:rPr sz="975" b="0">
                <a:solidFill>
                  <a:srgbClr val="A9B4C7"/>
                </a:solidFill>
                <a:latin typeface="Aptos Mono"/>
                <a:ea typeface="Aptos Mono"/>
                <a:cs typeface="Aptos Mono"/>
              </a:rPr>
              <a:t>Vellumica</a:t>
            </a:r>
          </a:p>
        </p:txBody>
      </p:sp>
      <p:sp>
        <p:nvSpPr>
          <p:cNvPr id="8" name="text">
            <a:extLst xmlns:a="http://schemas.openxmlformats.org/drawingml/2006/main">
              <a:ext uri="{FF2B5EF4-FFF2-40B4-BE49-F238E27FC236}">
                <a16:creationId xmlns:a16="http://schemas.microsoft.com/office/drawing/2014/main" id="{59A1E1DB-5C86-42C8-8D23-1B0DBD425F5D}"/>
              </a:ext>
            </a:extLst>
          </p:cNvPr>
          <p:cNvSpPr>
            <a:spLocks xmlns:a="http://schemas.openxmlformats.org/drawingml/2006/main" noGrp="1"/>
          </p:cNvSpPr>
          <p:nvPr/>
        </p:nvSpPr>
        <p:spPr>
          <a:xfrm xmlns:a="http://schemas.openxmlformats.org/drawingml/2006/main">
            <a:off x="10858500" y="6305550"/>
            <a:ext cx="571500" cy="228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r">
              <a:lnSpc>
                <a:spcPct val="112000"/>
              </a:lnSpc>
              <a:buNone/>
              <a:defRPr sz="975" b="0">
                <a:solidFill>
                  <a:srgbClr val="A9B4C7"/>
                </a:solidFill>
                <a:latin typeface="Aptos Mono"/>
                <a:ea typeface="Aptos Mono"/>
                <a:cs typeface="Aptos Mono"/>
              </a:defRPr>
            </a:pPr>
            <a:r>
              <a:rPr sz="975" b="0">
                <a:solidFill>
                  <a:srgbClr val="A9B4C7"/>
                </a:solidFill>
                <a:latin typeface="Aptos Mono"/>
                <a:ea typeface="Aptos Mono"/>
                <a:cs typeface="Aptos Mono"/>
              </a:rPr>
              <a:t>01</a:t>
            </a:r>
          </a:p>
        </p:txBody>
      </p:sp>
    </p:spTree>
    <p:extLst>
      <p:ext uri="{BB962C8B-B14F-4D97-AF65-F5344CB8AC3E}">
        <p14:creationId xmlns:p14="http://schemas.microsoft.com/office/powerpoint/2010/main" val="1779648175"/>
      </p:ext>
    </p:extLst>
  </p:cSld>
</p:sld>
</file>

<file path=ppt/slides/slide10.xml><?xml version="1.0" encoding="utf-8"?>
<p:sld xmlns:p="http://schemas.openxmlformats.org/presentationml/2006/main">
  <p:cSld>
    <p:bg>
      <p:bgPr>
        <a:solidFill xmlns:a="http://schemas.openxmlformats.org/drawingml/2006/main">
          <a:srgbClr val="0B1020"/>
        </a:solidFill>
      </p:bgPr>
    </p:bg>
    <p:spTree>
      <p:nvGrpSpPr>
        <p:cNvPr id="1" name=""/>
        <p:cNvGrpSpPr/>
        <p:nvPr/>
      </p:nvGrpSpPr>
      <p:grpSpPr>
        <a:xfrm xmlns:a="http://schemas.openxmlformats.org/drawingml/2006/main"/>
      </p:grpSpPr>
      <p:sp>
        <p:nvSpPr>
          <p:cNvPr id="21" name="">
            <a:extLst xmlns:a="http://schemas.openxmlformats.org/drawingml/2006/main">
              <a:ext uri="{FF2B5EF4-FFF2-40B4-BE49-F238E27FC236}">
                <a16:creationId xmlns:a16="http://schemas.microsoft.com/office/drawing/2014/main" id="{8D33AEBB-EDB2-4D5B-BA38-15D1C0251806}"/>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gradFill xmlns:a="http://schemas.openxmlformats.org/drawingml/2006/main">
            <a:gsLst>
              <a:gs pos="0">
                <a:srgbClr val="090D18"/>
              </a:gs>
              <a:gs pos="64000">
                <a:srgbClr val="10172B"/>
              </a:gs>
              <a:gs pos="100000">
                <a:srgbClr val="07121D"/>
              </a:gs>
            </a:gsLst>
            <a:lin ang="1500000"/>
          </a:gradFill>
          <a:ln xmlns:a="http://schemas.openxmlformats.org/drawingml/2006/main" w="0">
            <a:noFill/>
          </a:ln>
        </p:spPr>
      </p:sp>
      <p:sp>
        <p:nvSpPr>
          <p:cNvPr id="2" name="text">
            <a:extLst xmlns:a="http://schemas.openxmlformats.org/drawingml/2006/main">
              <a:ext uri="{FF2B5EF4-FFF2-40B4-BE49-F238E27FC236}">
                <a16:creationId xmlns:a16="http://schemas.microsoft.com/office/drawing/2014/main" id="{9D5496B7-CE11-4F10-8419-1746A5262A7C}"/>
              </a:ext>
            </a:extLst>
          </p:cNvPr>
          <p:cNvSpPr>
            <a:spLocks xmlns:a="http://schemas.openxmlformats.org/drawingml/2006/main" noGrp="1"/>
          </p:cNvSpPr>
          <p:nvPr/>
        </p:nvSpPr>
        <p:spPr>
          <a:xfrm xmlns:a="http://schemas.openxmlformats.org/drawingml/2006/main">
            <a:off x="723900" y="495300"/>
            <a:ext cx="5905500" cy="2667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l">
              <a:lnSpc>
                <a:spcPct val="112000"/>
              </a:lnSpc>
              <a:buNone/>
              <a:defRPr sz="975" b="1">
                <a:solidFill>
                  <a:srgbClr val="A9B4C7"/>
                </a:solidFill>
                <a:latin typeface="Aptos Mono"/>
                <a:ea typeface="Aptos Mono"/>
                <a:cs typeface="Aptos Mono"/>
              </a:defRPr>
            </a:pPr>
            <a:r>
              <a:rPr sz="975" b="1">
                <a:solidFill>
                  <a:srgbClr val="A9B4C7"/>
                </a:solidFill>
                <a:latin typeface="Aptos Mono"/>
                <a:ea typeface="Aptos Mono"/>
                <a:cs typeface="Aptos Mono"/>
              </a:rPr>
              <a:t>PBX AND CRM OPPORTUNITY</a:t>
            </a:r>
          </a:p>
        </p:txBody>
      </p:sp>
      <p:sp>
        <p:nvSpPr>
          <p:cNvPr id="3" name="text">
            <a:extLst xmlns:a="http://schemas.openxmlformats.org/drawingml/2006/main">
              <a:ext uri="{FF2B5EF4-FFF2-40B4-BE49-F238E27FC236}">
                <a16:creationId xmlns:a16="http://schemas.microsoft.com/office/drawing/2014/main" id="{66DCE996-F552-4F1B-900B-23BA8559903B}"/>
              </a:ext>
            </a:extLst>
          </p:cNvPr>
          <p:cNvSpPr>
            <a:spLocks xmlns:a="http://schemas.openxmlformats.org/drawingml/2006/main" noGrp="1"/>
          </p:cNvSpPr>
          <p:nvPr/>
        </p:nvSpPr>
        <p:spPr>
          <a:xfrm xmlns:a="http://schemas.openxmlformats.org/drawingml/2006/main">
            <a:off x="723900" y="819150"/>
            <a:ext cx="8096250" cy="685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l">
              <a:lnSpc>
                <a:spcPct val="102000"/>
              </a:lnSpc>
              <a:buNone/>
              <a:defRPr sz="2850" b="1">
                <a:solidFill>
                  <a:srgbClr val="F7F7FB"/>
                </a:solidFill>
                <a:latin typeface="Aptos"/>
                <a:ea typeface="Aptos"/>
                <a:cs typeface="Aptos"/>
              </a:defRPr>
            </a:pPr>
            <a:r>
              <a:rPr sz="2850" b="1">
                <a:solidFill>
                  <a:srgbClr val="F7F7FB"/>
                </a:solidFill>
                <a:latin typeface="Aptos"/>
                <a:ea typeface="Aptos"/>
                <a:cs typeface="Aptos"/>
              </a:rPr>
              <a:t>Call-center fit</a:t>
            </a:r>
          </a:p>
        </p:txBody>
      </p:sp>
      <p:pic>
        <p:nvPicPr>
          <p:cNvPr id="24" name=""/>
          <p:cNvPicPr>
            <a:picLocks xmlns:a="http://schemas.openxmlformats.org/drawingml/2006/main" noChangeAspect="1"/>
          </p:cNvPicPr>
          <p:nvPr/>
        </p:nvPicPr>
        <p:blipFill>
          <a:blip xmlns:r="http://schemas.openxmlformats.org/officeDocument/2006/relationships" xmlns:a="http://schemas.openxmlformats.org/drawingml/2006/main" r:embed="R893a1e2a74d64b92"/>
          <a:stretch xmlns:a="http://schemas.openxmlformats.org/drawingml/2006/main"/>
        </p:blipFill>
        <p:spPr>
          <a:xfrm xmlns:a="http://schemas.openxmlformats.org/drawingml/2006/main">
            <a:off x="10382250" y="419100"/>
            <a:ext cx="742950" cy="742950"/>
          </a:xfrm>
          <a:prstGeom xmlns:a="http://schemas.openxmlformats.org/drawingml/2006/main" prst="rect">
            <a:avLst/>
          </a:prstGeom>
        </p:spPr>
      </p:pic>
      <p:sp>
        <p:nvSpPr>
          <p:cNvPr id="5" name="text">
            <a:extLst xmlns:a="http://schemas.openxmlformats.org/drawingml/2006/main">
              <a:ext uri="{FF2B5EF4-FFF2-40B4-BE49-F238E27FC236}">
                <a16:creationId xmlns:a16="http://schemas.microsoft.com/office/drawing/2014/main" id="{2FF51CD8-CF91-4ADE-85FA-B6F27DF0B594}"/>
              </a:ext>
            </a:extLst>
          </p:cNvPr>
          <p:cNvSpPr>
            <a:spLocks xmlns:a="http://schemas.openxmlformats.org/drawingml/2006/main" noGrp="1"/>
          </p:cNvSpPr>
          <p:nvPr/>
        </p:nvSpPr>
        <p:spPr>
          <a:xfrm xmlns:a="http://schemas.openxmlformats.org/drawingml/2006/main">
            <a:off x="762000" y="1447800"/>
            <a:ext cx="8572500" cy="628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l">
              <a:lnSpc>
                <a:spcPct val="108000"/>
              </a:lnSpc>
              <a:buNone/>
              <a:defRPr sz="2025" b="1">
                <a:solidFill>
                  <a:srgbClr val="F7F7FB"/>
                </a:solidFill>
                <a:latin typeface="Aptos"/>
                <a:ea typeface="Aptos"/>
                <a:cs typeface="Aptos"/>
              </a:defRPr>
            </a:pPr>
            <a:r>
              <a:rPr sz="2025" b="1">
                <a:solidFill>
                  <a:srgbClr val="F7F7FB"/>
                </a:solidFill>
                <a:latin typeface="Aptos"/>
                <a:ea typeface="Aptos"/>
                <a:cs typeface="Aptos"/>
              </a:rPr>
              <a:t>Hosted PBX gives SMEs professional calling. Vellumica adds the CRM, follow-up and reporting layer around it.</a:t>
            </a:r>
          </a:p>
        </p:txBody>
      </p:sp>
      <p:sp>
        <p:nvSpPr>
          <p:cNvPr id="6" name="">
            <a:extLst xmlns:a="http://schemas.openxmlformats.org/drawingml/2006/main">
              <a:ext uri="{FF2B5EF4-FFF2-40B4-BE49-F238E27FC236}">
                <a16:creationId xmlns:a16="http://schemas.microsoft.com/office/drawing/2014/main" id="{2E227DED-EFCC-4427-A140-716AB0288486}"/>
              </a:ext>
            </a:extLst>
          </p:cNvPr>
          <p:cNvSpPr>
            <a:spLocks xmlns:a="http://schemas.openxmlformats.org/drawingml/2006/main" noGrp="1"/>
          </p:cNvSpPr>
          <p:nvPr/>
        </p:nvSpPr>
        <p:spPr>
          <a:xfrm xmlns:a="http://schemas.openxmlformats.org/drawingml/2006/main">
            <a:off x="800100" y="2495550"/>
            <a:ext cx="457200" cy="323850"/>
          </a:xfrm>
          <a:prstGeom xmlns:a="http://schemas.openxmlformats.org/drawingml/2006/main" prst="roundRect">
            <a:avLst>
              <a:gd name="adj" fmla="val 35294"/>
            </a:avLst>
          </a:prstGeom>
          <a:solidFill xmlns:a="http://schemas.openxmlformats.org/drawingml/2006/main">
            <a:srgbClr val="45D6A3">
              <a:alpha val="13333"/>
            </a:srgbClr>
          </a:solidFill>
          <a:ln xmlns:a="http://schemas.openxmlformats.org/drawingml/2006/main" w="9525">
            <a:solidFill>
              <a:srgbClr val="45D6A3">
                <a:alpha val="53333"/>
              </a:srgbClr>
            </a:solidFill>
          </a:ln>
        </p:spPr>
        <p:txBody>
          <a:bodyPr xmlns:a="http://schemas.openxmlformats.org/drawingml/2006/main" wrap="none" lIns="76200" tIns="0" rIns="76200" bIns="0" anchor="ctr"/>
          <a:lstStyle xmlns:a="http://schemas.openxmlformats.org/drawingml/2006/main"/>
          <a:p xmlns:a="http://schemas.openxmlformats.org/drawingml/2006/main">
            <a:pPr algn="ctr">
              <a:defRPr sz="975" b="1">
                <a:solidFill>
                  <a:srgbClr val="45D6A3"/>
                </a:solidFill>
                <a:latin typeface="Aptos"/>
                <a:ea typeface="Aptos"/>
                <a:cs typeface="Aptos"/>
              </a:defRPr>
            </a:pPr>
            <a:r>
              <a:rPr sz="975" b="1">
                <a:solidFill>
                  <a:srgbClr val="45D6A3"/>
                </a:solidFill>
                <a:latin typeface="Aptos"/>
                <a:ea typeface="Aptos"/>
                <a:cs typeface="Aptos"/>
              </a:rPr>
              <a:t>1</a:t>
            </a:r>
          </a:p>
        </p:txBody>
      </p:sp>
      <p:sp>
        <p:nvSpPr>
          <p:cNvPr id="7" name="text">
            <a:extLst xmlns:a="http://schemas.openxmlformats.org/drawingml/2006/main">
              <a:ext uri="{FF2B5EF4-FFF2-40B4-BE49-F238E27FC236}">
                <a16:creationId xmlns:a16="http://schemas.microsoft.com/office/drawing/2014/main" id="{78F2C511-EBD2-4774-8D92-C76978FBC531}"/>
              </a:ext>
            </a:extLst>
          </p:cNvPr>
          <p:cNvSpPr>
            <a:spLocks xmlns:a="http://schemas.openxmlformats.org/drawingml/2006/main" noGrp="1"/>
          </p:cNvSpPr>
          <p:nvPr/>
        </p:nvSpPr>
        <p:spPr>
          <a:xfrm xmlns:a="http://schemas.openxmlformats.org/drawingml/2006/main">
            <a:off x="1466850" y="2457450"/>
            <a:ext cx="2190750" cy="285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l">
              <a:lnSpc>
                <a:spcPct val="112000"/>
              </a:lnSpc>
              <a:buNone/>
              <a:defRPr sz="1650" b="1">
                <a:solidFill>
                  <a:srgbClr val="F7F7FB"/>
                </a:solidFill>
                <a:latin typeface="Aptos"/>
                <a:ea typeface="Aptos"/>
                <a:cs typeface="Aptos"/>
              </a:defRPr>
            </a:pPr>
            <a:r>
              <a:rPr sz="1650" b="1">
                <a:solidFill>
                  <a:srgbClr val="F7F7FB"/>
                </a:solidFill>
                <a:latin typeface="Aptos"/>
                <a:ea typeface="Aptos"/>
                <a:cs typeface="Aptos"/>
              </a:rPr>
              <a:t>PBX layer</a:t>
            </a:r>
          </a:p>
        </p:txBody>
      </p:sp>
      <p:sp>
        <p:nvSpPr>
          <p:cNvPr id="8" name="text">
            <a:extLst xmlns:a="http://schemas.openxmlformats.org/drawingml/2006/main">
              <a:ext uri="{FF2B5EF4-FFF2-40B4-BE49-F238E27FC236}">
                <a16:creationId xmlns:a16="http://schemas.microsoft.com/office/drawing/2014/main" id="{F9605223-40C8-45A4-B3E4-AF9600843C83}"/>
              </a:ext>
            </a:extLst>
          </p:cNvPr>
          <p:cNvSpPr>
            <a:spLocks xmlns:a="http://schemas.openxmlformats.org/drawingml/2006/main" noGrp="1"/>
          </p:cNvSpPr>
          <p:nvPr/>
        </p:nvSpPr>
        <p:spPr>
          <a:xfrm xmlns:a="http://schemas.openxmlformats.org/drawingml/2006/main">
            <a:off x="3848100" y="2476500"/>
            <a:ext cx="6381750" cy="4191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l">
              <a:lnSpc>
                <a:spcPct val="108000"/>
              </a:lnSpc>
              <a:buNone/>
              <a:defRPr sz="1350" b="0">
                <a:solidFill>
                  <a:srgbClr val="A9B4C7"/>
                </a:solidFill>
                <a:latin typeface="Aptos"/>
                <a:ea typeface="Aptos"/>
                <a:cs typeface="Aptos"/>
              </a:defRPr>
            </a:pPr>
            <a:r>
              <a:rPr sz="1350" b="0">
                <a:solidFill>
                  <a:srgbClr val="A9B4C7"/>
                </a:solidFill>
                <a:latin typeface="Aptos"/>
                <a:ea typeface="Aptos"/>
                <a:cs typeface="Aptos"/>
              </a:rPr>
              <a:t>Business numbers, extensions, auto attendant, hunt groups and mobile integration.</a:t>
            </a:r>
          </a:p>
        </p:txBody>
      </p:sp>
      <p:sp>
        <p:nvSpPr>
          <p:cNvPr id="9" name="">
            <a:extLst xmlns:a="http://schemas.openxmlformats.org/drawingml/2006/main">
              <a:ext uri="{FF2B5EF4-FFF2-40B4-BE49-F238E27FC236}">
                <a16:creationId xmlns:a16="http://schemas.microsoft.com/office/drawing/2014/main" id="{17F66E0B-2975-466F-BEAE-052741C41986}"/>
              </a:ext>
            </a:extLst>
          </p:cNvPr>
          <p:cNvSpPr>
            <a:spLocks xmlns:a="http://schemas.openxmlformats.org/drawingml/2006/main" noGrp="1"/>
          </p:cNvSpPr>
          <p:nvPr/>
        </p:nvSpPr>
        <p:spPr>
          <a:xfrm xmlns:a="http://schemas.openxmlformats.org/drawingml/2006/main">
            <a:off x="800100" y="3219450"/>
            <a:ext cx="457200" cy="323850"/>
          </a:xfrm>
          <a:prstGeom xmlns:a="http://schemas.openxmlformats.org/drawingml/2006/main" prst="roundRect">
            <a:avLst>
              <a:gd name="adj" fmla="val 35294"/>
            </a:avLst>
          </a:prstGeom>
          <a:solidFill xmlns:a="http://schemas.openxmlformats.org/drawingml/2006/main">
            <a:srgbClr val="7C8CFF">
              <a:alpha val="13333"/>
            </a:srgbClr>
          </a:solidFill>
          <a:ln xmlns:a="http://schemas.openxmlformats.org/drawingml/2006/main" w="9525">
            <a:solidFill>
              <a:srgbClr val="7C8CFF">
                <a:alpha val="53333"/>
              </a:srgbClr>
            </a:solidFill>
          </a:ln>
        </p:spPr>
        <p:txBody>
          <a:bodyPr xmlns:a="http://schemas.openxmlformats.org/drawingml/2006/main" wrap="none" lIns="76200" tIns="0" rIns="76200" bIns="0" anchor="ctr"/>
          <a:lstStyle xmlns:a="http://schemas.openxmlformats.org/drawingml/2006/main"/>
          <a:p xmlns:a="http://schemas.openxmlformats.org/drawingml/2006/main">
            <a:pPr algn="ctr">
              <a:defRPr sz="975" b="1">
                <a:solidFill>
                  <a:srgbClr val="7C8CFF"/>
                </a:solidFill>
                <a:latin typeface="Aptos"/>
                <a:ea typeface="Aptos"/>
                <a:cs typeface="Aptos"/>
              </a:defRPr>
            </a:pPr>
            <a:r>
              <a:rPr sz="975" b="1">
                <a:solidFill>
                  <a:srgbClr val="7C8CFF"/>
                </a:solidFill>
                <a:latin typeface="Aptos"/>
                <a:ea typeface="Aptos"/>
                <a:cs typeface="Aptos"/>
              </a:rPr>
              <a:t>2</a:t>
            </a:r>
          </a:p>
        </p:txBody>
      </p:sp>
      <p:sp>
        <p:nvSpPr>
          <p:cNvPr id="10" name="text">
            <a:extLst xmlns:a="http://schemas.openxmlformats.org/drawingml/2006/main">
              <a:ext uri="{FF2B5EF4-FFF2-40B4-BE49-F238E27FC236}">
                <a16:creationId xmlns:a16="http://schemas.microsoft.com/office/drawing/2014/main" id="{D4C85DD2-41B5-4B1D-A497-0C30B5799741}"/>
              </a:ext>
            </a:extLst>
          </p:cNvPr>
          <p:cNvSpPr>
            <a:spLocks xmlns:a="http://schemas.openxmlformats.org/drawingml/2006/main" noGrp="1"/>
          </p:cNvSpPr>
          <p:nvPr/>
        </p:nvSpPr>
        <p:spPr>
          <a:xfrm xmlns:a="http://schemas.openxmlformats.org/drawingml/2006/main">
            <a:off x="1466850" y="3181350"/>
            <a:ext cx="2190750" cy="285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l">
              <a:lnSpc>
                <a:spcPct val="112000"/>
              </a:lnSpc>
              <a:buNone/>
              <a:defRPr sz="1650" b="1">
                <a:solidFill>
                  <a:srgbClr val="F7F7FB"/>
                </a:solidFill>
                <a:latin typeface="Aptos"/>
                <a:ea typeface="Aptos"/>
                <a:cs typeface="Aptos"/>
              </a:defRPr>
            </a:pPr>
            <a:r>
              <a:rPr sz="1650" b="1">
                <a:solidFill>
                  <a:srgbClr val="F7F7FB"/>
                </a:solidFill>
                <a:latin typeface="Aptos"/>
                <a:ea typeface="Aptos"/>
                <a:cs typeface="Aptos"/>
              </a:rPr>
              <a:t>CRM layer</a:t>
            </a:r>
          </a:p>
        </p:txBody>
      </p:sp>
      <p:sp>
        <p:nvSpPr>
          <p:cNvPr id="11" name="text">
            <a:extLst xmlns:a="http://schemas.openxmlformats.org/drawingml/2006/main">
              <a:ext uri="{FF2B5EF4-FFF2-40B4-BE49-F238E27FC236}">
                <a16:creationId xmlns:a16="http://schemas.microsoft.com/office/drawing/2014/main" id="{C76E9781-845E-4657-8383-084AA08A0FC0}"/>
              </a:ext>
            </a:extLst>
          </p:cNvPr>
          <p:cNvSpPr>
            <a:spLocks xmlns:a="http://schemas.openxmlformats.org/drawingml/2006/main" noGrp="1"/>
          </p:cNvSpPr>
          <p:nvPr/>
        </p:nvSpPr>
        <p:spPr>
          <a:xfrm xmlns:a="http://schemas.openxmlformats.org/drawingml/2006/main">
            <a:off x="3848100" y="3200400"/>
            <a:ext cx="6381750" cy="4191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l">
              <a:lnSpc>
                <a:spcPct val="108000"/>
              </a:lnSpc>
              <a:buNone/>
              <a:defRPr sz="1350" b="0">
                <a:solidFill>
                  <a:srgbClr val="A9B4C7"/>
                </a:solidFill>
                <a:latin typeface="Aptos"/>
                <a:ea typeface="Aptos"/>
                <a:cs typeface="Aptos"/>
              </a:defRPr>
            </a:pPr>
            <a:r>
              <a:rPr sz="1350" b="0">
                <a:solidFill>
                  <a:srgbClr val="A9B4C7"/>
                </a:solidFill>
                <a:latin typeface="Aptos"/>
                <a:ea typeface="Aptos"/>
                <a:cs typeface="Aptos"/>
              </a:rPr>
              <a:t>Leads, customer records, stages, tasks and dashboards hold the business context.</a:t>
            </a:r>
          </a:p>
        </p:txBody>
      </p:sp>
      <p:sp>
        <p:nvSpPr>
          <p:cNvPr id="12" name="">
            <a:extLst xmlns:a="http://schemas.openxmlformats.org/drawingml/2006/main">
              <a:ext uri="{FF2B5EF4-FFF2-40B4-BE49-F238E27FC236}">
                <a16:creationId xmlns:a16="http://schemas.microsoft.com/office/drawing/2014/main" id="{D30C3FC3-D582-4FB6-A2B4-1CDC0100DAC8}"/>
              </a:ext>
            </a:extLst>
          </p:cNvPr>
          <p:cNvSpPr>
            <a:spLocks xmlns:a="http://schemas.openxmlformats.org/drawingml/2006/main" noGrp="1"/>
          </p:cNvSpPr>
          <p:nvPr/>
        </p:nvSpPr>
        <p:spPr>
          <a:xfrm xmlns:a="http://schemas.openxmlformats.org/drawingml/2006/main">
            <a:off x="800100" y="3943350"/>
            <a:ext cx="457200" cy="323850"/>
          </a:xfrm>
          <a:prstGeom xmlns:a="http://schemas.openxmlformats.org/drawingml/2006/main" prst="roundRect">
            <a:avLst>
              <a:gd name="adj" fmla="val 35294"/>
            </a:avLst>
          </a:prstGeom>
          <a:solidFill xmlns:a="http://schemas.openxmlformats.org/drawingml/2006/main">
            <a:srgbClr val="45D6A3">
              <a:alpha val="13333"/>
            </a:srgbClr>
          </a:solidFill>
          <a:ln xmlns:a="http://schemas.openxmlformats.org/drawingml/2006/main" w="9525">
            <a:solidFill>
              <a:srgbClr val="45D6A3">
                <a:alpha val="53333"/>
              </a:srgbClr>
            </a:solidFill>
          </a:ln>
        </p:spPr>
        <p:txBody>
          <a:bodyPr xmlns:a="http://schemas.openxmlformats.org/drawingml/2006/main" wrap="none" lIns="76200" tIns="0" rIns="76200" bIns="0" anchor="ctr"/>
          <a:lstStyle xmlns:a="http://schemas.openxmlformats.org/drawingml/2006/main"/>
          <a:p xmlns:a="http://schemas.openxmlformats.org/drawingml/2006/main">
            <a:pPr algn="ctr">
              <a:defRPr sz="975" b="1">
                <a:solidFill>
                  <a:srgbClr val="45D6A3"/>
                </a:solidFill>
                <a:latin typeface="Aptos"/>
                <a:ea typeface="Aptos"/>
                <a:cs typeface="Aptos"/>
              </a:defRPr>
            </a:pPr>
            <a:r>
              <a:rPr sz="975" b="1">
                <a:solidFill>
                  <a:srgbClr val="45D6A3"/>
                </a:solidFill>
                <a:latin typeface="Aptos"/>
                <a:ea typeface="Aptos"/>
                <a:cs typeface="Aptos"/>
              </a:rPr>
              <a:t>3</a:t>
            </a:r>
          </a:p>
        </p:txBody>
      </p:sp>
      <p:sp>
        <p:nvSpPr>
          <p:cNvPr id="13" name="text">
            <a:extLst xmlns:a="http://schemas.openxmlformats.org/drawingml/2006/main">
              <a:ext uri="{FF2B5EF4-FFF2-40B4-BE49-F238E27FC236}">
                <a16:creationId xmlns:a16="http://schemas.microsoft.com/office/drawing/2014/main" id="{66F003E1-7C01-42AA-95C9-DA0C9BC9F1E6}"/>
              </a:ext>
            </a:extLst>
          </p:cNvPr>
          <p:cNvSpPr>
            <a:spLocks xmlns:a="http://schemas.openxmlformats.org/drawingml/2006/main" noGrp="1"/>
          </p:cNvSpPr>
          <p:nvPr/>
        </p:nvSpPr>
        <p:spPr>
          <a:xfrm xmlns:a="http://schemas.openxmlformats.org/drawingml/2006/main">
            <a:off x="1466850" y="3905250"/>
            <a:ext cx="2190750" cy="285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l">
              <a:lnSpc>
                <a:spcPct val="112000"/>
              </a:lnSpc>
              <a:buNone/>
              <a:defRPr sz="1650" b="1">
                <a:solidFill>
                  <a:srgbClr val="F7F7FB"/>
                </a:solidFill>
                <a:latin typeface="Aptos"/>
                <a:ea typeface="Aptos"/>
                <a:cs typeface="Aptos"/>
              </a:defRPr>
            </a:pPr>
            <a:r>
              <a:rPr sz="1650" b="1">
                <a:solidFill>
                  <a:srgbClr val="F7F7FB"/>
                </a:solidFill>
                <a:latin typeface="Aptos"/>
                <a:ea typeface="Aptos"/>
                <a:cs typeface="Aptos"/>
              </a:rPr>
              <a:t>Call workflow</a:t>
            </a:r>
          </a:p>
        </p:txBody>
      </p:sp>
      <p:sp>
        <p:nvSpPr>
          <p:cNvPr id="14" name="text">
            <a:extLst xmlns:a="http://schemas.openxmlformats.org/drawingml/2006/main">
              <a:ext uri="{FF2B5EF4-FFF2-40B4-BE49-F238E27FC236}">
                <a16:creationId xmlns:a16="http://schemas.microsoft.com/office/drawing/2014/main" id="{501A91EA-E24F-48FF-AAF1-A2D9A59BB09D}"/>
              </a:ext>
            </a:extLst>
          </p:cNvPr>
          <p:cNvSpPr>
            <a:spLocks xmlns:a="http://schemas.openxmlformats.org/drawingml/2006/main" noGrp="1"/>
          </p:cNvSpPr>
          <p:nvPr/>
        </p:nvSpPr>
        <p:spPr>
          <a:xfrm xmlns:a="http://schemas.openxmlformats.org/drawingml/2006/main">
            <a:off x="3848100" y="3924300"/>
            <a:ext cx="6381750" cy="4191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l">
              <a:lnSpc>
                <a:spcPct val="108000"/>
              </a:lnSpc>
              <a:buNone/>
              <a:defRPr sz="1350" b="0">
                <a:solidFill>
                  <a:srgbClr val="A9B4C7"/>
                </a:solidFill>
                <a:latin typeface="Aptos"/>
                <a:ea typeface="Aptos"/>
                <a:cs typeface="Aptos"/>
              </a:defRPr>
            </a:pPr>
            <a:r>
              <a:rPr sz="1350" b="0">
                <a:solidFill>
                  <a:srgbClr val="A9B4C7"/>
                </a:solidFill>
                <a:latin typeface="Aptos"/>
                <a:ea typeface="Aptos"/>
                <a:cs typeface="Aptos"/>
              </a:rPr>
              <a:t>Call events can match phone numbers and log outcomes against customer records.</a:t>
            </a:r>
          </a:p>
        </p:txBody>
      </p:sp>
      <p:sp>
        <p:nvSpPr>
          <p:cNvPr id="15" name="">
            <a:extLst xmlns:a="http://schemas.openxmlformats.org/drawingml/2006/main">
              <a:ext uri="{FF2B5EF4-FFF2-40B4-BE49-F238E27FC236}">
                <a16:creationId xmlns:a16="http://schemas.microsoft.com/office/drawing/2014/main" id="{1C4F9076-8CD2-4CED-8289-3C21FAD65FBF}"/>
              </a:ext>
            </a:extLst>
          </p:cNvPr>
          <p:cNvSpPr>
            <a:spLocks xmlns:a="http://schemas.openxmlformats.org/drawingml/2006/main" noGrp="1"/>
          </p:cNvSpPr>
          <p:nvPr/>
        </p:nvSpPr>
        <p:spPr>
          <a:xfrm xmlns:a="http://schemas.openxmlformats.org/drawingml/2006/main">
            <a:off x="800100" y="4667250"/>
            <a:ext cx="457200" cy="323850"/>
          </a:xfrm>
          <a:prstGeom xmlns:a="http://schemas.openxmlformats.org/drawingml/2006/main" prst="roundRect">
            <a:avLst>
              <a:gd name="adj" fmla="val 35294"/>
            </a:avLst>
          </a:prstGeom>
          <a:solidFill xmlns:a="http://schemas.openxmlformats.org/drawingml/2006/main">
            <a:srgbClr val="7C8CFF">
              <a:alpha val="13333"/>
            </a:srgbClr>
          </a:solidFill>
          <a:ln xmlns:a="http://schemas.openxmlformats.org/drawingml/2006/main" w="9525">
            <a:solidFill>
              <a:srgbClr val="7C8CFF">
                <a:alpha val="53333"/>
              </a:srgbClr>
            </a:solidFill>
          </a:ln>
        </p:spPr>
        <p:txBody>
          <a:bodyPr xmlns:a="http://schemas.openxmlformats.org/drawingml/2006/main" wrap="none" lIns="76200" tIns="0" rIns="76200" bIns="0" anchor="ctr"/>
          <a:lstStyle xmlns:a="http://schemas.openxmlformats.org/drawingml/2006/main"/>
          <a:p xmlns:a="http://schemas.openxmlformats.org/drawingml/2006/main">
            <a:pPr algn="ctr">
              <a:defRPr sz="975" b="1">
                <a:solidFill>
                  <a:srgbClr val="7C8CFF"/>
                </a:solidFill>
                <a:latin typeface="Aptos"/>
                <a:ea typeface="Aptos"/>
                <a:cs typeface="Aptos"/>
              </a:defRPr>
            </a:pPr>
            <a:r>
              <a:rPr sz="975" b="1">
                <a:solidFill>
                  <a:srgbClr val="7C8CFF"/>
                </a:solidFill>
                <a:latin typeface="Aptos"/>
                <a:ea typeface="Aptos"/>
                <a:cs typeface="Aptos"/>
              </a:rPr>
              <a:t>4</a:t>
            </a:r>
          </a:p>
        </p:txBody>
      </p:sp>
      <p:sp>
        <p:nvSpPr>
          <p:cNvPr id="16" name="text">
            <a:extLst xmlns:a="http://schemas.openxmlformats.org/drawingml/2006/main">
              <a:ext uri="{FF2B5EF4-FFF2-40B4-BE49-F238E27FC236}">
                <a16:creationId xmlns:a16="http://schemas.microsoft.com/office/drawing/2014/main" id="{0C8D64A8-4B8F-415C-B7F7-99339EBC369D}"/>
              </a:ext>
            </a:extLst>
          </p:cNvPr>
          <p:cNvSpPr>
            <a:spLocks xmlns:a="http://schemas.openxmlformats.org/drawingml/2006/main" noGrp="1"/>
          </p:cNvSpPr>
          <p:nvPr/>
        </p:nvSpPr>
        <p:spPr>
          <a:xfrm xmlns:a="http://schemas.openxmlformats.org/drawingml/2006/main">
            <a:off x="1466850" y="4629150"/>
            <a:ext cx="2190750" cy="285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l">
              <a:lnSpc>
                <a:spcPct val="112000"/>
              </a:lnSpc>
              <a:buNone/>
              <a:defRPr sz="1650" b="1">
                <a:solidFill>
                  <a:srgbClr val="F7F7FB"/>
                </a:solidFill>
                <a:latin typeface="Aptos"/>
                <a:ea typeface="Aptos"/>
                <a:cs typeface="Aptos"/>
              </a:defRPr>
            </a:pPr>
            <a:r>
              <a:rPr sz="1650" b="1">
                <a:solidFill>
                  <a:srgbClr val="F7F7FB"/>
                </a:solidFill>
                <a:latin typeface="Aptos"/>
                <a:ea typeface="Aptos"/>
                <a:cs typeface="Aptos"/>
              </a:rPr>
              <a:t>SME value</a:t>
            </a:r>
          </a:p>
        </p:txBody>
      </p:sp>
      <p:sp>
        <p:nvSpPr>
          <p:cNvPr id="17" name="text">
            <a:extLst xmlns:a="http://schemas.openxmlformats.org/drawingml/2006/main">
              <a:ext uri="{FF2B5EF4-FFF2-40B4-BE49-F238E27FC236}">
                <a16:creationId xmlns:a16="http://schemas.microsoft.com/office/drawing/2014/main" id="{7FD8222C-28EC-42FB-9549-7BE90D4E283B}"/>
              </a:ext>
            </a:extLst>
          </p:cNvPr>
          <p:cNvSpPr>
            <a:spLocks xmlns:a="http://schemas.openxmlformats.org/drawingml/2006/main" noGrp="1"/>
          </p:cNvSpPr>
          <p:nvPr/>
        </p:nvSpPr>
        <p:spPr>
          <a:xfrm xmlns:a="http://schemas.openxmlformats.org/drawingml/2006/main">
            <a:off x="3848100" y="4648200"/>
            <a:ext cx="6381750" cy="4191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l">
              <a:lnSpc>
                <a:spcPct val="108000"/>
              </a:lnSpc>
              <a:buNone/>
              <a:defRPr sz="1350" b="0">
                <a:solidFill>
                  <a:srgbClr val="A9B4C7"/>
                </a:solidFill>
                <a:latin typeface="Aptos"/>
                <a:ea typeface="Aptos"/>
                <a:cs typeface="Aptos"/>
              </a:defRPr>
            </a:pPr>
            <a:r>
              <a:rPr sz="1350" b="0">
                <a:solidFill>
                  <a:srgbClr val="A9B4C7"/>
                </a:solidFill>
                <a:latin typeface="Aptos"/>
                <a:ea typeface="Aptos"/>
                <a:cs typeface="Aptos"/>
              </a:rPr>
              <a:t>Lower hardware cost, remote work, easier scaling and faster customer routing.</a:t>
            </a:r>
          </a:p>
        </p:txBody>
      </p:sp>
      <p:sp>
        <p:nvSpPr>
          <p:cNvPr id="18" name="text">
            <a:extLst xmlns:a="http://schemas.openxmlformats.org/drawingml/2006/main">
              <a:ext uri="{FF2B5EF4-FFF2-40B4-BE49-F238E27FC236}">
                <a16:creationId xmlns:a16="http://schemas.microsoft.com/office/drawing/2014/main" id="{6011CC60-F5F1-44AC-9D1B-AD4FF80737BC}"/>
              </a:ext>
            </a:extLst>
          </p:cNvPr>
          <p:cNvSpPr>
            <a:spLocks xmlns:a="http://schemas.openxmlformats.org/drawingml/2006/main" noGrp="1"/>
          </p:cNvSpPr>
          <p:nvPr/>
        </p:nvSpPr>
        <p:spPr>
          <a:xfrm xmlns:a="http://schemas.openxmlformats.org/drawingml/2006/main">
            <a:off x="876300" y="5772150"/>
            <a:ext cx="8763000" cy="4000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ctr">
              <a:lnSpc>
                <a:spcPct val="112000"/>
              </a:lnSpc>
              <a:buNone/>
              <a:defRPr sz="1500" b="1">
                <a:solidFill>
                  <a:srgbClr val="45D6A3"/>
                </a:solidFill>
                <a:latin typeface="Aptos"/>
                <a:ea typeface="Aptos"/>
                <a:cs typeface="Aptos"/>
              </a:defRPr>
            </a:pPr>
            <a:r>
              <a:rPr sz="1500" b="1">
                <a:solidFill>
                  <a:srgbClr val="45D6A3"/>
                </a:solidFill>
                <a:latin typeface="Aptos"/>
                <a:ea typeface="Aptos"/>
                <a:cs typeface="Aptos"/>
              </a:rPr>
              <a:t>Simple offer: hosted PBX plus Vellumica CRM setup, with handover, training and support.</a:t>
            </a:r>
          </a:p>
        </p:txBody>
      </p:sp>
      <p:sp>
        <p:nvSpPr>
          <p:cNvPr id="19" name="text">
            <a:extLst xmlns:a="http://schemas.openxmlformats.org/drawingml/2006/main">
              <a:ext uri="{FF2B5EF4-FFF2-40B4-BE49-F238E27FC236}">
                <a16:creationId xmlns:a16="http://schemas.microsoft.com/office/drawing/2014/main" id="{424FDC0F-A382-4971-AA27-D91F1D968DC8}"/>
              </a:ext>
            </a:extLst>
          </p:cNvPr>
          <p:cNvSpPr>
            <a:spLocks xmlns:a="http://schemas.openxmlformats.org/drawingml/2006/main" noGrp="1"/>
          </p:cNvSpPr>
          <p:nvPr/>
        </p:nvSpPr>
        <p:spPr>
          <a:xfrm xmlns:a="http://schemas.openxmlformats.org/drawingml/2006/main">
            <a:off x="723900" y="6305550"/>
            <a:ext cx="2095500" cy="228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l">
              <a:lnSpc>
                <a:spcPct val="112000"/>
              </a:lnSpc>
              <a:buNone/>
              <a:defRPr sz="975" b="0">
                <a:solidFill>
                  <a:srgbClr val="A9B4C7"/>
                </a:solidFill>
                <a:latin typeface="Aptos Mono"/>
                <a:ea typeface="Aptos Mono"/>
                <a:cs typeface="Aptos Mono"/>
              </a:defRPr>
            </a:pPr>
            <a:r>
              <a:rPr sz="975" b="0">
                <a:solidFill>
                  <a:srgbClr val="A9B4C7"/>
                </a:solidFill>
                <a:latin typeface="Aptos Mono"/>
                <a:ea typeface="Aptos Mono"/>
                <a:cs typeface="Aptos Mono"/>
              </a:rPr>
              <a:t>Vellumica</a:t>
            </a:r>
          </a:p>
        </p:txBody>
      </p:sp>
      <p:sp>
        <p:nvSpPr>
          <p:cNvPr id="20" name="text">
            <a:extLst xmlns:a="http://schemas.openxmlformats.org/drawingml/2006/main">
              <a:ext uri="{FF2B5EF4-FFF2-40B4-BE49-F238E27FC236}">
                <a16:creationId xmlns:a16="http://schemas.microsoft.com/office/drawing/2014/main" id="{015E8652-2AEC-4933-9279-1755FCB83E9C}"/>
              </a:ext>
            </a:extLst>
          </p:cNvPr>
          <p:cNvSpPr>
            <a:spLocks xmlns:a="http://schemas.openxmlformats.org/drawingml/2006/main" noGrp="1"/>
          </p:cNvSpPr>
          <p:nvPr/>
        </p:nvSpPr>
        <p:spPr>
          <a:xfrm xmlns:a="http://schemas.openxmlformats.org/drawingml/2006/main">
            <a:off x="10858500" y="6305550"/>
            <a:ext cx="571500" cy="228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r">
              <a:lnSpc>
                <a:spcPct val="112000"/>
              </a:lnSpc>
              <a:buNone/>
              <a:defRPr sz="975" b="0">
                <a:solidFill>
                  <a:srgbClr val="A9B4C7"/>
                </a:solidFill>
                <a:latin typeface="Aptos Mono"/>
                <a:ea typeface="Aptos Mono"/>
                <a:cs typeface="Aptos Mono"/>
              </a:defRPr>
            </a:pPr>
            <a:r>
              <a:rPr sz="975" b="0">
                <a:solidFill>
                  <a:srgbClr val="A9B4C7"/>
                </a:solidFill>
                <a:latin typeface="Aptos Mono"/>
                <a:ea typeface="Aptos Mono"/>
                <a:cs typeface="Aptos Mono"/>
              </a:rPr>
              <a:t>10</a:t>
            </a:r>
          </a:p>
        </p:txBody>
      </p:sp>
    </p:spTree>
    <p:extLst>
      <p:ext uri="{BB962C8B-B14F-4D97-AF65-F5344CB8AC3E}">
        <p14:creationId xmlns:p14="http://schemas.microsoft.com/office/powerpoint/2010/main" val="1138038055"/>
      </p:ext>
    </p:extLst>
  </p:cSld>
</p:sld>
</file>

<file path=ppt/slides/slide11.xml><?xml version="1.0" encoding="utf-8"?>
<p:sld xmlns:p="http://schemas.openxmlformats.org/presentationml/2006/main">
  <p:cSld>
    <p:bg>
      <p:bgPr>
        <a:solidFill xmlns:a="http://schemas.openxmlformats.org/drawingml/2006/main">
          <a:srgbClr val="0B1020"/>
        </a:solidFill>
      </p:bgPr>
    </p:bg>
    <p:spTree>
      <p:nvGrpSpPr>
        <p:cNvPr id="1" name=""/>
        <p:cNvGrpSpPr/>
        <p:nvPr/>
      </p:nvGrpSpPr>
      <p:grpSpPr>
        <a:xfrm xmlns:a="http://schemas.openxmlformats.org/drawingml/2006/main"/>
      </p:grpSpPr>
      <p:sp>
        <p:nvSpPr>
          <p:cNvPr id="20" name="">
            <a:extLst xmlns:a="http://schemas.openxmlformats.org/drawingml/2006/main">
              <a:ext uri="{FF2B5EF4-FFF2-40B4-BE49-F238E27FC236}">
                <a16:creationId xmlns:a16="http://schemas.microsoft.com/office/drawing/2014/main" id="{AAED737B-4558-4827-B0CF-21ECC28D842A}"/>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gradFill xmlns:a="http://schemas.openxmlformats.org/drawingml/2006/main">
            <a:gsLst>
              <a:gs pos="0">
                <a:srgbClr val="090D18"/>
              </a:gs>
              <a:gs pos="64000">
                <a:srgbClr val="10172B"/>
              </a:gs>
              <a:gs pos="100000">
                <a:srgbClr val="07121D"/>
              </a:gs>
            </a:gsLst>
            <a:lin ang="1500000"/>
          </a:gradFill>
          <a:ln xmlns:a="http://schemas.openxmlformats.org/drawingml/2006/main" w="0">
            <a:noFill/>
          </a:ln>
        </p:spPr>
      </p:sp>
      <p:sp>
        <p:nvSpPr>
          <p:cNvPr id="2" name="text">
            <a:extLst xmlns:a="http://schemas.openxmlformats.org/drawingml/2006/main">
              <a:ext uri="{FF2B5EF4-FFF2-40B4-BE49-F238E27FC236}">
                <a16:creationId xmlns:a16="http://schemas.microsoft.com/office/drawing/2014/main" id="{2A587FC5-EF58-49EE-BA9C-B2730703AFE9}"/>
              </a:ext>
            </a:extLst>
          </p:cNvPr>
          <p:cNvSpPr>
            <a:spLocks xmlns:a="http://schemas.openxmlformats.org/drawingml/2006/main" noGrp="1"/>
          </p:cNvSpPr>
          <p:nvPr/>
        </p:nvSpPr>
        <p:spPr>
          <a:xfrm xmlns:a="http://schemas.openxmlformats.org/drawingml/2006/main">
            <a:off x="723900" y="495300"/>
            <a:ext cx="5905500" cy="2667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l">
              <a:lnSpc>
                <a:spcPct val="112000"/>
              </a:lnSpc>
              <a:buNone/>
              <a:defRPr sz="975" b="1">
                <a:solidFill>
                  <a:srgbClr val="A9B4C7"/>
                </a:solidFill>
                <a:latin typeface="Aptos Mono"/>
                <a:ea typeface="Aptos Mono"/>
                <a:cs typeface="Aptos Mono"/>
              </a:defRPr>
            </a:pPr>
            <a:r>
              <a:rPr sz="975" b="1">
                <a:solidFill>
                  <a:srgbClr val="A9B4C7"/>
                </a:solidFill>
                <a:latin typeface="Aptos Mono"/>
                <a:ea typeface="Aptos Mono"/>
                <a:cs typeface="Aptos Mono"/>
              </a:rPr>
              <a:t>STRONG CLOSE</a:t>
            </a:r>
          </a:p>
        </p:txBody>
      </p:sp>
      <p:sp>
        <p:nvSpPr>
          <p:cNvPr id="3" name="text">
            <a:extLst xmlns:a="http://schemas.openxmlformats.org/drawingml/2006/main">
              <a:ext uri="{FF2B5EF4-FFF2-40B4-BE49-F238E27FC236}">
                <a16:creationId xmlns:a16="http://schemas.microsoft.com/office/drawing/2014/main" id="{50651D81-7DE1-4768-B2C6-829ECDD4065E}"/>
              </a:ext>
            </a:extLst>
          </p:cNvPr>
          <p:cNvSpPr>
            <a:spLocks xmlns:a="http://schemas.openxmlformats.org/drawingml/2006/main" noGrp="1"/>
          </p:cNvSpPr>
          <p:nvPr/>
        </p:nvSpPr>
        <p:spPr>
          <a:xfrm xmlns:a="http://schemas.openxmlformats.org/drawingml/2006/main">
            <a:off x="723900" y="819150"/>
            <a:ext cx="8096250" cy="685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l">
              <a:lnSpc>
                <a:spcPct val="102000"/>
              </a:lnSpc>
              <a:buNone/>
              <a:defRPr sz="2850" b="1">
                <a:solidFill>
                  <a:srgbClr val="F7F7FB"/>
                </a:solidFill>
                <a:latin typeface="Aptos"/>
                <a:ea typeface="Aptos"/>
                <a:cs typeface="Aptos"/>
              </a:defRPr>
            </a:pPr>
            <a:r>
              <a:rPr sz="2850" b="1">
                <a:solidFill>
                  <a:srgbClr val="F7F7FB"/>
                </a:solidFill>
                <a:latin typeface="Aptos"/>
                <a:ea typeface="Aptos"/>
                <a:cs typeface="Aptos"/>
              </a:rPr>
              <a:t>Get started</a:t>
            </a:r>
          </a:p>
        </p:txBody>
      </p:sp>
      <p:pic>
        <p:nvPicPr>
          <p:cNvPr id="23" name=""/>
          <p:cNvPicPr>
            <a:picLocks xmlns:a="http://schemas.openxmlformats.org/drawingml/2006/main" noChangeAspect="1"/>
          </p:cNvPicPr>
          <p:nvPr/>
        </p:nvPicPr>
        <p:blipFill>
          <a:blip xmlns:r="http://schemas.openxmlformats.org/officeDocument/2006/relationships" xmlns:a="http://schemas.openxmlformats.org/drawingml/2006/main" r:embed="Rae57bccb3b3a4fde"/>
          <a:stretch xmlns:a="http://schemas.openxmlformats.org/drawingml/2006/main"/>
        </p:blipFill>
        <p:spPr>
          <a:xfrm xmlns:a="http://schemas.openxmlformats.org/drawingml/2006/main">
            <a:off x="10382250" y="419100"/>
            <a:ext cx="742950" cy="742950"/>
          </a:xfrm>
          <a:prstGeom xmlns:a="http://schemas.openxmlformats.org/drawingml/2006/main" prst="rect">
            <a:avLst/>
          </a:prstGeom>
        </p:spPr>
      </p:pic>
      <p:sp>
        <p:nvSpPr>
          <p:cNvPr id="5" name="text">
            <a:extLst xmlns:a="http://schemas.openxmlformats.org/drawingml/2006/main">
              <a:ext uri="{FF2B5EF4-FFF2-40B4-BE49-F238E27FC236}">
                <a16:creationId xmlns:a16="http://schemas.microsoft.com/office/drawing/2014/main" id="{5F8AA5C9-D62C-4591-98CB-2D72FFFE1379}"/>
              </a:ext>
            </a:extLst>
          </p:cNvPr>
          <p:cNvSpPr>
            <a:spLocks xmlns:a="http://schemas.openxmlformats.org/drawingml/2006/main" noGrp="1"/>
          </p:cNvSpPr>
          <p:nvPr/>
        </p:nvSpPr>
        <p:spPr>
          <a:xfrm xmlns:a="http://schemas.openxmlformats.org/drawingml/2006/main">
            <a:off x="762000" y="1562100"/>
            <a:ext cx="8572500" cy="8191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l">
              <a:lnSpc>
                <a:spcPct val="106000"/>
              </a:lnSpc>
              <a:buNone/>
              <a:defRPr sz="2400" b="1">
                <a:solidFill>
                  <a:srgbClr val="F7F7FB"/>
                </a:solidFill>
                <a:latin typeface="Aptos"/>
                <a:ea typeface="Aptos"/>
                <a:cs typeface="Aptos"/>
              </a:defRPr>
            </a:pPr>
            <a:r>
              <a:rPr sz="2400" b="1">
                <a:solidFill>
                  <a:srgbClr val="F7F7FB"/>
                </a:solidFill>
                <a:latin typeface="Aptos"/>
                <a:ea typeface="Aptos"/>
                <a:cs typeface="Aptos"/>
              </a:rPr>
              <a:t>Let us map one process in your business and turn it into a working Vellumica demo.</a:t>
            </a:r>
          </a:p>
        </p:txBody>
      </p:sp>
      <p:sp>
        <p:nvSpPr>
          <p:cNvPr id="6" name="text">
            <a:extLst xmlns:a="http://schemas.openxmlformats.org/drawingml/2006/main">
              <a:ext uri="{FF2B5EF4-FFF2-40B4-BE49-F238E27FC236}">
                <a16:creationId xmlns:a16="http://schemas.microsoft.com/office/drawing/2014/main" id="{EDAAEDB1-868D-40DE-9783-E4DB0457AC92}"/>
              </a:ext>
            </a:extLst>
          </p:cNvPr>
          <p:cNvSpPr>
            <a:spLocks xmlns:a="http://schemas.openxmlformats.org/drawingml/2006/main" noGrp="1"/>
          </p:cNvSpPr>
          <p:nvPr/>
        </p:nvSpPr>
        <p:spPr>
          <a:xfrm xmlns:a="http://schemas.openxmlformats.org/drawingml/2006/main">
            <a:off x="1123950" y="2819400"/>
            <a:ext cx="5810250" cy="4381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l">
              <a:lnSpc>
                <a:spcPct val="110000"/>
              </a:lnSpc>
              <a:buNone/>
              <a:defRPr sz="1575" b="0">
                <a:solidFill>
                  <a:srgbClr val="F7F7FB"/>
                </a:solidFill>
                <a:latin typeface="Aptos"/>
                <a:ea typeface="Aptos"/>
                <a:cs typeface="Aptos"/>
              </a:defRPr>
            </a:pPr>
            <a:r>
              <a:rPr sz="1575" b="0">
                <a:solidFill>
                  <a:srgbClr val="F7F7FB"/>
                </a:solidFill>
                <a:latin typeface="Aptos"/>
                <a:ea typeface="Aptos"/>
                <a:cs typeface="Aptos"/>
              </a:rPr>
              <a:t>Pick one process such as leads, jobs, approvals or client requests</a:t>
            </a:r>
          </a:p>
        </p:txBody>
      </p:sp>
      <p:sp>
        <p:nvSpPr>
          <p:cNvPr id="7" name="bullet marker">
            <a:extLst xmlns:a="http://schemas.openxmlformats.org/drawingml/2006/main">
              <a:ext uri="{FF2B5EF4-FFF2-40B4-BE49-F238E27FC236}">
                <a16:creationId xmlns:a16="http://schemas.microsoft.com/office/drawing/2014/main" id="{3511AD70-3D21-4082-95E5-3978E31C5F36}"/>
              </a:ext>
            </a:extLst>
          </p:cNvPr>
          <p:cNvSpPr>
            <a:spLocks xmlns:a="http://schemas.openxmlformats.org/drawingml/2006/main" noGrp="1"/>
          </p:cNvSpPr>
          <p:nvPr/>
        </p:nvSpPr>
        <p:spPr>
          <a:xfrm xmlns:a="http://schemas.openxmlformats.org/drawingml/2006/main">
            <a:off x="876300" y="2933700"/>
            <a:ext cx="95250" cy="95250"/>
          </a:xfrm>
          <a:prstGeom xmlns:a="http://schemas.openxmlformats.org/drawingml/2006/main" prst="ellipse">
            <a:avLst/>
          </a:prstGeom>
          <a:solidFill xmlns:a="http://schemas.openxmlformats.org/drawingml/2006/main">
            <a:srgbClr val="7C8CFF"/>
          </a:solidFill>
          <a:ln xmlns:a="http://schemas.openxmlformats.org/drawingml/2006/main" w="0">
            <a:noFill/>
          </a:ln>
        </p:spPr>
      </p:sp>
      <p:sp>
        <p:nvSpPr>
          <p:cNvPr id="8" name="text">
            <a:extLst xmlns:a="http://schemas.openxmlformats.org/drawingml/2006/main">
              <a:ext uri="{FF2B5EF4-FFF2-40B4-BE49-F238E27FC236}">
                <a16:creationId xmlns:a16="http://schemas.microsoft.com/office/drawing/2014/main" id="{3BA82B43-B509-47BA-BAF2-5D91013B1CE1}"/>
              </a:ext>
            </a:extLst>
          </p:cNvPr>
          <p:cNvSpPr>
            <a:spLocks xmlns:a="http://schemas.openxmlformats.org/drawingml/2006/main" noGrp="1"/>
          </p:cNvSpPr>
          <p:nvPr/>
        </p:nvSpPr>
        <p:spPr>
          <a:xfrm xmlns:a="http://schemas.openxmlformats.org/drawingml/2006/main">
            <a:off x="1123950" y="3429000"/>
            <a:ext cx="5810250" cy="4381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l">
              <a:lnSpc>
                <a:spcPct val="110000"/>
              </a:lnSpc>
              <a:buNone/>
              <a:defRPr sz="1575" b="0">
                <a:solidFill>
                  <a:srgbClr val="F7F7FB"/>
                </a:solidFill>
                <a:latin typeface="Aptos"/>
                <a:ea typeface="Aptos"/>
                <a:cs typeface="Aptos"/>
              </a:defRPr>
            </a:pPr>
            <a:r>
              <a:rPr sz="1575" b="0">
                <a:solidFill>
                  <a:srgbClr val="F7F7FB"/>
                </a:solidFill>
                <a:latin typeface="Aptos"/>
                <a:ea typeface="Aptos"/>
                <a:cs typeface="Aptos"/>
              </a:rPr>
              <a:t>We map the stages, fields and dashboard around your workflow</a:t>
            </a:r>
          </a:p>
        </p:txBody>
      </p:sp>
      <p:sp>
        <p:nvSpPr>
          <p:cNvPr id="9" name="bullet marker">
            <a:extLst xmlns:a="http://schemas.openxmlformats.org/drawingml/2006/main">
              <a:ext uri="{FF2B5EF4-FFF2-40B4-BE49-F238E27FC236}">
                <a16:creationId xmlns:a16="http://schemas.microsoft.com/office/drawing/2014/main" id="{24CF98BC-C575-459F-9F42-37F5A96E303C}"/>
              </a:ext>
            </a:extLst>
          </p:cNvPr>
          <p:cNvSpPr>
            <a:spLocks xmlns:a="http://schemas.openxmlformats.org/drawingml/2006/main" noGrp="1"/>
          </p:cNvSpPr>
          <p:nvPr/>
        </p:nvSpPr>
        <p:spPr>
          <a:xfrm xmlns:a="http://schemas.openxmlformats.org/drawingml/2006/main">
            <a:off x="876300" y="3543300"/>
            <a:ext cx="95250" cy="95250"/>
          </a:xfrm>
          <a:prstGeom xmlns:a="http://schemas.openxmlformats.org/drawingml/2006/main" prst="ellipse">
            <a:avLst/>
          </a:prstGeom>
          <a:solidFill xmlns:a="http://schemas.openxmlformats.org/drawingml/2006/main">
            <a:srgbClr val="45D6A3"/>
          </a:solidFill>
          <a:ln xmlns:a="http://schemas.openxmlformats.org/drawingml/2006/main" w="0">
            <a:noFill/>
          </a:ln>
        </p:spPr>
      </p:sp>
      <p:sp>
        <p:nvSpPr>
          <p:cNvPr id="10" name="text">
            <a:extLst xmlns:a="http://schemas.openxmlformats.org/drawingml/2006/main">
              <a:ext uri="{FF2B5EF4-FFF2-40B4-BE49-F238E27FC236}">
                <a16:creationId xmlns:a16="http://schemas.microsoft.com/office/drawing/2014/main" id="{12F88B77-5EC6-4800-9C09-BEFC1FF1383F}"/>
              </a:ext>
            </a:extLst>
          </p:cNvPr>
          <p:cNvSpPr>
            <a:spLocks xmlns:a="http://schemas.openxmlformats.org/drawingml/2006/main" noGrp="1"/>
          </p:cNvSpPr>
          <p:nvPr/>
        </p:nvSpPr>
        <p:spPr>
          <a:xfrm xmlns:a="http://schemas.openxmlformats.org/drawingml/2006/main">
            <a:off x="1123950" y="4038600"/>
            <a:ext cx="5810250" cy="4381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l">
              <a:lnSpc>
                <a:spcPct val="110000"/>
              </a:lnSpc>
              <a:buNone/>
              <a:defRPr sz="1575" b="0">
                <a:solidFill>
                  <a:srgbClr val="F7F7FB"/>
                </a:solidFill>
                <a:latin typeface="Aptos"/>
                <a:ea typeface="Aptos"/>
                <a:cs typeface="Aptos"/>
              </a:defRPr>
            </a:pPr>
            <a:r>
              <a:rPr sz="1575" b="0">
                <a:solidFill>
                  <a:srgbClr val="F7F7FB"/>
                </a:solidFill>
                <a:latin typeface="Aptos"/>
                <a:ea typeface="Aptos"/>
                <a:cs typeface="Aptos"/>
              </a:rPr>
              <a:t>You decide after seeing your own business running</a:t>
            </a:r>
          </a:p>
        </p:txBody>
      </p:sp>
      <p:sp>
        <p:nvSpPr>
          <p:cNvPr id="11" name="bullet marker">
            <a:extLst xmlns:a="http://schemas.openxmlformats.org/drawingml/2006/main">
              <a:ext uri="{FF2B5EF4-FFF2-40B4-BE49-F238E27FC236}">
                <a16:creationId xmlns:a16="http://schemas.microsoft.com/office/drawing/2014/main" id="{21AE23D5-367E-48F6-A1EF-91829209A254}"/>
              </a:ext>
            </a:extLst>
          </p:cNvPr>
          <p:cNvSpPr>
            <a:spLocks xmlns:a="http://schemas.openxmlformats.org/drawingml/2006/main" noGrp="1"/>
          </p:cNvSpPr>
          <p:nvPr/>
        </p:nvSpPr>
        <p:spPr>
          <a:xfrm xmlns:a="http://schemas.openxmlformats.org/drawingml/2006/main">
            <a:off x="876300" y="4152900"/>
            <a:ext cx="95250" cy="95250"/>
          </a:xfrm>
          <a:prstGeom xmlns:a="http://schemas.openxmlformats.org/drawingml/2006/main" prst="ellipse">
            <a:avLst/>
          </a:prstGeom>
          <a:solidFill xmlns:a="http://schemas.openxmlformats.org/drawingml/2006/main">
            <a:srgbClr val="7C8CFF"/>
          </a:solidFill>
          <a:ln xmlns:a="http://schemas.openxmlformats.org/drawingml/2006/main" w="0">
            <a:noFill/>
          </a:ln>
        </p:spPr>
      </p:sp>
      <p:sp>
        <p:nvSpPr>
          <p:cNvPr id="12" name="Contact card">
            <a:extLst xmlns:a="http://schemas.openxmlformats.org/drawingml/2006/main">
              <a:ext uri="{FF2B5EF4-FFF2-40B4-BE49-F238E27FC236}">
                <a16:creationId xmlns:a16="http://schemas.microsoft.com/office/drawing/2014/main" id="{64443189-6234-4CCE-B4FE-653DA69AECDF}"/>
              </a:ext>
            </a:extLst>
          </p:cNvPr>
          <p:cNvSpPr>
            <a:spLocks xmlns:a="http://schemas.openxmlformats.org/drawingml/2006/main" noGrp="1"/>
          </p:cNvSpPr>
          <p:nvPr/>
        </p:nvSpPr>
        <p:spPr>
          <a:xfrm xmlns:a="http://schemas.openxmlformats.org/drawingml/2006/main">
            <a:off x="7239000" y="2686050"/>
            <a:ext cx="3714750" cy="3048000"/>
          </a:xfrm>
          <a:prstGeom xmlns:a="http://schemas.openxmlformats.org/drawingml/2006/main" prst="roundRect">
            <a:avLst>
              <a:gd name="adj" fmla="val 2500"/>
            </a:avLst>
          </a:prstGeom>
          <a:solidFill xmlns:a="http://schemas.openxmlformats.org/drawingml/2006/main">
            <a:srgbClr val="11182A"/>
          </a:solidFill>
          <a:ln xmlns:a="http://schemas.openxmlformats.org/drawingml/2006/main" w="13335">
            <a:solidFill>
              <a:srgbClr val="45D6A3"/>
            </a:solidFill>
          </a:ln>
        </p:spPr>
      </p:sp>
      <p:sp>
        <p:nvSpPr>
          <p:cNvPr id="13" name="text">
            <a:extLst xmlns:a="http://schemas.openxmlformats.org/drawingml/2006/main">
              <a:ext uri="{FF2B5EF4-FFF2-40B4-BE49-F238E27FC236}">
                <a16:creationId xmlns:a16="http://schemas.microsoft.com/office/drawing/2014/main" id="{D0A41BE2-1093-4031-840D-5AF34081D0C1}"/>
              </a:ext>
            </a:extLst>
          </p:cNvPr>
          <p:cNvSpPr>
            <a:spLocks xmlns:a="http://schemas.openxmlformats.org/drawingml/2006/main" noGrp="1"/>
          </p:cNvSpPr>
          <p:nvPr/>
        </p:nvSpPr>
        <p:spPr>
          <a:xfrm xmlns:a="http://schemas.openxmlformats.org/drawingml/2006/main">
            <a:off x="7524750" y="2914650"/>
            <a:ext cx="2971800" cy="4953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l">
              <a:lnSpc>
                <a:spcPct val="108000"/>
              </a:lnSpc>
              <a:buNone/>
              <a:defRPr sz="1650" b="1">
                <a:solidFill>
                  <a:srgbClr val="F7F7FB"/>
                </a:solidFill>
                <a:latin typeface="Aptos"/>
                <a:ea typeface="Aptos"/>
                <a:cs typeface="Aptos"/>
              </a:defRPr>
            </a:pPr>
            <a:r>
              <a:rPr sz="1650" b="1">
                <a:solidFill>
                  <a:srgbClr val="F7F7FB"/>
                </a:solidFill>
                <a:latin typeface="Aptos"/>
                <a:ea typeface="Aptos"/>
                <a:cs typeface="Aptos"/>
              </a:rPr>
              <a:t>Book a 20 minute workflow mapping call</a:t>
            </a:r>
          </a:p>
        </p:txBody>
      </p:sp>
      <p:pic>
        <p:nvPicPr>
          <p:cNvPr id="33" name=""/>
          <p:cNvPicPr>
            <a:picLocks xmlns:a="http://schemas.openxmlformats.org/drawingml/2006/main" noChangeAspect="1"/>
          </p:cNvPicPr>
          <p:nvPr/>
        </p:nvPicPr>
        <p:blipFill>
          <a:blip xmlns:r="http://schemas.openxmlformats.org/officeDocument/2006/relationships" xmlns:a="http://schemas.openxmlformats.org/drawingml/2006/main" r:embed="Re597f96624954a79"/>
          <a:stretch xmlns:a="http://schemas.openxmlformats.org/drawingml/2006/main"/>
        </p:blipFill>
        <p:spPr>
          <a:xfrm xmlns:a="http://schemas.openxmlformats.org/drawingml/2006/main">
            <a:off x="7524750" y="3600450"/>
            <a:ext cx="1123950" cy="1123950"/>
          </a:xfrm>
          <a:prstGeom xmlns:a="http://schemas.openxmlformats.org/drawingml/2006/main" prst="rect">
            <a:avLst/>
          </a:prstGeom>
        </p:spPr>
      </p:pic>
      <p:sp>
        <p:nvSpPr>
          <p:cNvPr id="15" name="text">
            <a:extLst xmlns:a="http://schemas.openxmlformats.org/drawingml/2006/main">
              <a:ext uri="{FF2B5EF4-FFF2-40B4-BE49-F238E27FC236}">
                <a16:creationId xmlns:a16="http://schemas.microsoft.com/office/drawing/2014/main" id="{7F7A4DF5-3EBE-42BC-9719-48CDD78BD56E}"/>
              </a:ext>
            </a:extLst>
          </p:cNvPr>
          <p:cNvSpPr>
            <a:spLocks xmlns:a="http://schemas.openxmlformats.org/drawingml/2006/main" noGrp="1"/>
          </p:cNvSpPr>
          <p:nvPr/>
        </p:nvSpPr>
        <p:spPr>
          <a:xfrm xmlns:a="http://schemas.openxmlformats.org/drawingml/2006/main">
            <a:off x="8801100" y="3676650"/>
            <a:ext cx="1657350" cy="4572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l">
              <a:lnSpc>
                <a:spcPct val="112000"/>
              </a:lnSpc>
              <a:buNone/>
              <a:defRPr sz="1200" b="1">
                <a:solidFill>
                  <a:srgbClr val="45D6A3"/>
                </a:solidFill>
                <a:latin typeface="Aptos"/>
                <a:ea typeface="Aptos"/>
                <a:cs typeface="Aptos"/>
              </a:defRPr>
            </a:pPr>
            <a:r>
              <a:rPr sz="1200" b="1">
                <a:solidFill>
                  <a:srgbClr val="45D6A3"/>
                </a:solidFill>
                <a:latin typeface="Aptos"/>
                <a:ea typeface="Aptos"/>
                <a:cs typeface="Aptos"/>
              </a:rPr>
              <a:t>Scan catalogue</a:t>
            </a:r>
          </a:p>
          <a:p xmlns:a="http://schemas.openxmlformats.org/drawingml/2006/main">
            <a:pPr algn="l">
              <a:lnSpc>
                <a:spcPct val="112000"/>
              </a:lnSpc>
              <a:buNone/>
              <a:defRPr sz="1200" b="1">
                <a:solidFill>
                  <a:srgbClr val="45D6A3"/>
                </a:solidFill>
                <a:latin typeface="Aptos"/>
                <a:ea typeface="Aptos"/>
                <a:cs typeface="Aptos"/>
              </a:defRPr>
            </a:pPr>
            <a:r>
              <a:rPr sz="1200" b="1">
                <a:solidFill>
                  <a:srgbClr val="45D6A3"/>
                </a:solidFill>
                <a:latin typeface="Aptos"/>
                <a:ea typeface="Aptos"/>
                <a:cs typeface="Aptos"/>
              </a:rPr>
              <a:t>vellumica.app/catalogue</a:t>
            </a:r>
          </a:p>
        </p:txBody>
      </p:sp>
      <p:sp>
        <p:nvSpPr>
          <p:cNvPr id="16" name="text">
            <a:extLst xmlns:a="http://schemas.openxmlformats.org/drawingml/2006/main">
              <a:ext uri="{FF2B5EF4-FFF2-40B4-BE49-F238E27FC236}">
                <a16:creationId xmlns:a16="http://schemas.microsoft.com/office/drawing/2014/main" id="{45AACAD5-E2A9-4E3E-ACEA-E7FCB789C341}"/>
              </a:ext>
            </a:extLst>
          </p:cNvPr>
          <p:cNvSpPr>
            <a:spLocks xmlns:a="http://schemas.openxmlformats.org/drawingml/2006/main" noGrp="1"/>
          </p:cNvSpPr>
          <p:nvPr/>
        </p:nvSpPr>
        <p:spPr>
          <a:xfrm xmlns:a="http://schemas.openxmlformats.org/drawingml/2006/main">
            <a:off x="7524750" y="4838700"/>
            <a:ext cx="3105150" cy="7239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l">
              <a:lnSpc>
                <a:spcPct val="114000"/>
              </a:lnSpc>
              <a:buNone/>
              <a:defRPr sz="960" b="0">
                <a:solidFill>
                  <a:srgbClr val="F7F7FB"/>
                </a:solidFill>
                <a:latin typeface="Aptos"/>
                <a:ea typeface="Aptos"/>
                <a:cs typeface="Aptos"/>
              </a:defRPr>
            </a:pPr>
            <a:r>
              <a:rPr sz="960" b="0">
                <a:solidFill>
                  <a:srgbClr val="F7F7FB"/>
                </a:solidFill>
                <a:latin typeface="Aptos"/>
                <a:ea typeface="Aptos"/>
                <a:cs typeface="Aptos"/>
              </a:rPr>
              <a:t>Phone / WhatsApp: +27 60 863 2686</a:t>
            </a:r>
          </a:p>
          <a:p xmlns:a="http://schemas.openxmlformats.org/drawingml/2006/main">
            <a:pPr algn="l">
              <a:lnSpc>
                <a:spcPct val="114000"/>
              </a:lnSpc>
              <a:buNone/>
              <a:defRPr sz="960" b="0">
                <a:solidFill>
                  <a:srgbClr val="F7F7FB"/>
                </a:solidFill>
                <a:latin typeface="Aptos"/>
                <a:ea typeface="Aptos"/>
                <a:cs typeface="Aptos"/>
              </a:defRPr>
            </a:pPr>
            <a:r>
              <a:rPr sz="960" b="0">
                <a:solidFill>
                  <a:srgbClr val="F7F7FB"/>
                </a:solidFill>
                <a:latin typeface="Aptos"/>
                <a:ea typeface="Aptos"/>
                <a:cs typeface="Aptos"/>
              </a:rPr>
              <a:t>Email: danielkamanda@vellumica.app</a:t>
            </a:r>
          </a:p>
          <a:p xmlns:a="http://schemas.openxmlformats.org/drawingml/2006/main">
            <a:pPr algn="l">
              <a:lnSpc>
                <a:spcPct val="114000"/>
              </a:lnSpc>
              <a:buNone/>
              <a:defRPr sz="960" b="0">
                <a:solidFill>
                  <a:srgbClr val="F7F7FB"/>
                </a:solidFill>
                <a:latin typeface="Aptos"/>
                <a:ea typeface="Aptos"/>
                <a:cs typeface="Aptos"/>
              </a:defRPr>
            </a:pPr>
            <a:r>
              <a:rPr sz="960" b="0">
                <a:solidFill>
                  <a:srgbClr val="F7F7FB"/>
                </a:solidFill>
                <a:latin typeface="Aptos"/>
                <a:ea typeface="Aptos"/>
                <a:cs typeface="Aptos"/>
              </a:rPr>
              <a:t>Alt: danskamanda@gmail.com</a:t>
            </a:r>
          </a:p>
        </p:txBody>
      </p:sp>
      <p:sp>
        <p:nvSpPr>
          <p:cNvPr id="17" name="text">
            <a:extLst xmlns:a="http://schemas.openxmlformats.org/drawingml/2006/main">
              <a:ext uri="{FF2B5EF4-FFF2-40B4-BE49-F238E27FC236}">
                <a16:creationId xmlns:a16="http://schemas.microsoft.com/office/drawing/2014/main" id="{36ED9546-B833-46B1-8984-D591F6FD733F}"/>
              </a:ext>
            </a:extLst>
          </p:cNvPr>
          <p:cNvSpPr>
            <a:spLocks xmlns:a="http://schemas.openxmlformats.org/drawingml/2006/main" noGrp="1"/>
          </p:cNvSpPr>
          <p:nvPr/>
        </p:nvSpPr>
        <p:spPr>
          <a:xfrm xmlns:a="http://schemas.openxmlformats.org/drawingml/2006/main">
            <a:off x="857250" y="5715000"/>
            <a:ext cx="8763000" cy="5143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l">
              <a:lnSpc>
                <a:spcPct val="112000"/>
              </a:lnSpc>
              <a:buNone/>
              <a:defRPr sz="1500" b="1">
                <a:solidFill>
                  <a:srgbClr val="45D6A3"/>
                </a:solidFill>
                <a:latin typeface="Aptos"/>
                <a:ea typeface="Aptos"/>
                <a:cs typeface="Aptos"/>
              </a:defRPr>
            </a:pPr>
            <a:r>
              <a:rPr sz="1500" b="1">
                <a:solidFill>
                  <a:srgbClr val="45D6A3"/>
                </a:solidFill>
                <a:latin typeface="Aptos"/>
                <a:ea typeface="Aptos"/>
                <a:cs typeface="Aptos"/>
              </a:rPr>
              <a:t>Suggested line: What process in your business would be easier to grow if you could see it clearly?</a:t>
            </a:r>
          </a:p>
        </p:txBody>
      </p:sp>
      <p:sp>
        <p:nvSpPr>
          <p:cNvPr id="18" name="text">
            <a:extLst xmlns:a="http://schemas.openxmlformats.org/drawingml/2006/main">
              <a:ext uri="{FF2B5EF4-FFF2-40B4-BE49-F238E27FC236}">
                <a16:creationId xmlns:a16="http://schemas.microsoft.com/office/drawing/2014/main" id="{1784EEFE-DF71-4666-8396-FCF7578EAB4F}"/>
              </a:ext>
            </a:extLst>
          </p:cNvPr>
          <p:cNvSpPr>
            <a:spLocks xmlns:a="http://schemas.openxmlformats.org/drawingml/2006/main" noGrp="1"/>
          </p:cNvSpPr>
          <p:nvPr/>
        </p:nvSpPr>
        <p:spPr>
          <a:xfrm xmlns:a="http://schemas.openxmlformats.org/drawingml/2006/main">
            <a:off x="723900" y="6305550"/>
            <a:ext cx="2095500" cy="228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l">
              <a:lnSpc>
                <a:spcPct val="112000"/>
              </a:lnSpc>
              <a:buNone/>
              <a:defRPr sz="975" b="0">
                <a:solidFill>
                  <a:srgbClr val="A9B4C7"/>
                </a:solidFill>
                <a:latin typeface="Aptos Mono"/>
                <a:ea typeface="Aptos Mono"/>
                <a:cs typeface="Aptos Mono"/>
              </a:defRPr>
            </a:pPr>
            <a:r>
              <a:rPr sz="975" b="0">
                <a:solidFill>
                  <a:srgbClr val="A9B4C7"/>
                </a:solidFill>
                <a:latin typeface="Aptos Mono"/>
                <a:ea typeface="Aptos Mono"/>
                <a:cs typeface="Aptos Mono"/>
              </a:rPr>
              <a:t>Vellumica</a:t>
            </a:r>
          </a:p>
        </p:txBody>
      </p:sp>
      <p:sp>
        <p:nvSpPr>
          <p:cNvPr id="19" name="text">
            <a:extLst xmlns:a="http://schemas.openxmlformats.org/drawingml/2006/main">
              <a:ext uri="{FF2B5EF4-FFF2-40B4-BE49-F238E27FC236}">
                <a16:creationId xmlns:a16="http://schemas.microsoft.com/office/drawing/2014/main" id="{6B1EFA1B-8736-4FB9-8FCE-A9B870B2C835}"/>
              </a:ext>
            </a:extLst>
          </p:cNvPr>
          <p:cNvSpPr>
            <a:spLocks xmlns:a="http://schemas.openxmlformats.org/drawingml/2006/main" noGrp="1"/>
          </p:cNvSpPr>
          <p:nvPr/>
        </p:nvSpPr>
        <p:spPr>
          <a:xfrm xmlns:a="http://schemas.openxmlformats.org/drawingml/2006/main">
            <a:off x="10858500" y="6305550"/>
            <a:ext cx="571500" cy="228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r">
              <a:lnSpc>
                <a:spcPct val="112000"/>
              </a:lnSpc>
              <a:buNone/>
              <a:defRPr sz="975" b="0">
                <a:solidFill>
                  <a:srgbClr val="A9B4C7"/>
                </a:solidFill>
                <a:latin typeface="Aptos Mono"/>
                <a:ea typeface="Aptos Mono"/>
                <a:cs typeface="Aptos Mono"/>
              </a:defRPr>
            </a:pPr>
            <a:r>
              <a:rPr sz="975" b="0">
                <a:solidFill>
                  <a:srgbClr val="A9B4C7"/>
                </a:solidFill>
                <a:latin typeface="Aptos Mono"/>
                <a:ea typeface="Aptos Mono"/>
                <a:cs typeface="Aptos Mono"/>
              </a:rPr>
              <a:t>11</a:t>
            </a:r>
          </a:p>
        </p:txBody>
      </p:sp>
    </p:spTree>
    <p:extLst>
      <p:ext uri="{BB962C8B-B14F-4D97-AF65-F5344CB8AC3E}">
        <p14:creationId xmlns:p14="http://schemas.microsoft.com/office/powerpoint/2010/main" val="1517623130"/>
      </p:ext>
    </p:extLst>
  </p:cSld>
</p:sld>
</file>

<file path=ppt/slides/slide2.xml><?xml version="1.0" encoding="utf-8"?>
<p:sld xmlns:p="http://schemas.openxmlformats.org/presentationml/2006/main">
  <p:cSld>
    <p:bg>
      <p:bgPr>
        <a:solidFill xmlns:a="http://schemas.openxmlformats.org/drawingml/2006/main">
          <a:srgbClr val="0B1020"/>
        </a:solidFill>
      </p:bgPr>
    </p:bg>
    <p:spTree>
      <p:nvGrpSpPr>
        <p:cNvPr id="1" name=""/>
        <p:cNvGrpSpPr/>
        <p:nvPr/>
      </p:nvGrpSpPr>
      <p:grpSpPr>
        <a:xfrm xmlns:a="http://schemas.openxmlformats.org/drawingml/2006/main"/>
      </p:grpSpPr>
      <p:sp>
        <p:nvSpPr>
          <p:cNvPr id="17" name="">
            <a:extLst xmlns:a="http://schemas.openxmlformats.org/drawingml/2006/main">
              <a:ext uri="{FF2B5EF4-FFF2-40B4-BE49-F238E27FC236}">
                <a16:creationId xmlns:a16="http://schemas.microsoft.com/office/drawing/2014/main" id="{4FAE67E6-AEBC-4D7B-BFD3-EF82A0519507}"/>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gradFill xmlns:a="http://schemas.openxmlformats.org/drawingml/2006/main">
            <a:gsLst>
              <a:gs pos="0">
                <a:srgbClr val="090D18"/>
              </a:gs>
              <a:gs pos="64000">
                <a:srgbClr val="10172B"/>
              </a:gs>
              <a:gs pos="100000">
                <a:srgbClr val="07121D"/>
              </a:gs>
            </a:gsLst>
            <a:lin ang="1500000"/>
          </a:gradFill>
          <a:ln xmlns:a="http://schemas.openxmlformats.org/drawingml/2006/main" w="0">
            <a:noFill/>
          </a:ln>
        </p:spPr>
      </p:sp>
      <p:sp>
        <p:nvSpPr>
          <p:cNvPr id="2" name="text">
            <a:extLst xmlns:a="http://schemas.openxmlformats.org/drawingml/2006/main">
              <a:ext uri="{FF2B5EF4-FFF2-40B4-BE49-F238E27FC236}">
                <a16:creationId xmlns:a16="http://schemas.microsoft.com/office/drawing/2014/main" id="{A2958A20-9F3A-481B-A0F2-829DA3158BF5}"/>
              </a:ext>
            </a:extLst>
          </p:cNvPr>
          <p:cNvSpPr>
            <a:spLocks xmlns:a="http://schemas.openxmlformats.org/drawingml/2006/main" noGrp="1"/>
          </p:cNvSpPr>
          <p:nvPr/>
        </p:nvSpPr>
        <p:spPr>
          <a:xfrm xmlns:a="http://schemas.openxmlformats.org/drawingml/2006/main">
            <a:off x="723900" y="495300"/>
            <a:ext cx="5905500" cy="2667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l">
              <a:lnSpc>
                <a:spcPct val="112000"/>
              </a:lnSpc>
              <a:buNone/>
              <a:defRPr sz="975" b="1">
                <a:solidFill>
                  <a:srgbClr val="A9B4C7"/>
                </a:solidFill>
                <a:latin typeface="Aptos Mono"/>
                <a:ea typeface="Aptos Mono"/>
                <a:cs typeface="Aptos Mono"/>
              </a:defRPr>
            </a:pPr>
            <a:r>
              <a:rPr sz="975" b="1">
                <a:solidFill>
                  <a:srgbClr val="A9B4C7"/>
                </a:solidFill>
                <a:latin typeface="Aptos Mono"/>
                <a:ea typeface="Aptos Mono"/>
                <a:cs typeface="Aptos Mono"/>
              </a:rPr>
              <a:t>PARENT COMPANY</a:t>
            </a:r>
          </a:p>
        </p:txBody>
      </p:sp>
      <p:sp>
        <p:nvSpPr>
          <p:cNvPr id="3" name="text">
            <a:extLst xmlns:a="http://schemas.openxmlformats.org/drawingml/2006/main">
              <a:ext uri="{FF2B5EF4-FFF2-40B4-BE49-F238E27FC236}">
                <a16:creationId xmlns:a16="http://schemas.microsoft.com/office/drawing/2014/main" id="{49ACC6A5-2A34-42F4-9AB2-C3618201C913}"/>
              </a:ext>
            </a:extLst>
          </p:cNvPr>
          <p:cNvSpPr>
            <a:spLocks xmlns:a="http://schemas.openxmlformats.org/drawingml/2006/main" noGrp="1"/>
          </p:cNvSpPr>
          <p:nvPr/>
        </p:nvSpPr>
        <p:spPr>
          <a:xfrm xmlns:a="http://schemas.openxmlformats.org/drawingml/2006/main">
            <a:off x="723900" y="819150"/>
            <a:ext cx="8096250" cy="685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l">
              <a:lnSpc>
                <a:spcPct val="102000"/>
              </a:lnSpc>
              <a:buNone/>
              <a:defRPr sz="2850" b="1">
                <a:solidFill>
                  <a:srgbClr val="F7F7FB"/>
                </a:solidFill>
                <a:latin typeface="Aptos"/>
                <a:ea typeface="Aptos"/>
                <a:cs typeface="Aptos"/>
              </a:defRPr>
            </a:pPr>
            <a:r>
              <a:rPr sz="2850" b="1">
                <a:solidFill>
                  <a:srgbClr val="F7F7FB"/>
                </a:solidFill>
                <a:latin typeface="Aptos"/>
                <a:ea typeface="Aptos"/>
                <a:cs typeface="Aptos"/>
              </a:rPr>
              <a:t>Company context</a:t>
            </a:r>
          </a:p>
        </p:txBody>
      </p:sp>
      <p:pic>
        <p:nvPicPr>
          <p:cNvPr id="20" name=""/>
          <p:cNvPicPr>
            <a:picLocks xmlns:a="http://schemas.openxmlformats.org/drawingml/2006/main" noChangeAspect="1"/>
          </p:cNvPicPr>
          <p:nvPr/>
        </p:nvPicPr>
        <p:blipFill>
          <a:blip xmlns:r="http://schemas.openxmlformats.org/officeDocument/2006/relationships" xmlns:a="http://schemas.openxmlformats.org/drawingml/2006/main" r:embed="R44ef0f11819e4fa8"/>
          <a:stretch xmlns:a="http://schemas.openxmlformats.org/drawingml/2006/main"/>
        </p:blipFill>
        <p:spPr>
          <a:xfrm xmlns:a="http://schemas.openxmlformats.org/drawingml/2006/main">
            <a:off x="10382250" y="419100"/>
            <a:ext cx="742950" cy="742950"/>
          </a:xfrm>
          <a:prstGeom xmlns:a="http://schemas.openxmlformats.org/drawingml/2006/main" prst="rect">
            <a:avLst/>
          </a:prstGeom>
        </p:spPr>
      </p:pic>
      <p:sp>
        <p:nvSpPr>
          <p:cNvPr id="5" name="text">
            <a:extLst xmlns:a="http://schemas.openxmlformats.org/drawingml/2006/main">
              <a:ext uri="{FF2B5EF4-FFF2-40B4-BE49-F238E27FC236}">
                <a16:creationId xmlns:a16="http://schemas.microsoft.com/office/drawing/2014/main" id="{761EDD66-562B-4031-9277-12AE7CD3C016}"/>
              </a:ext>
            </a:extLst>
          </p:cNvPr>
          <p:cNvSpPr>
            <a:spLocks xmlns:a="http://schemas.openxmlformats.org/drawingml/2006/main" noGrp="1"/>
          </p:cNvSpPr>
          <p:nvPr/>
        </p:nvSpPr>
        <p:spPr>
          <a:xfrm xmlns:a="http://schemas.openxmlformats.org/drawingml/2006/main">
            <a:off x="762000" y="1524000"/>
            <a:ext cx="8667750" cy="704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l">
              <a:lnSpc>
                <a:spcPct val="108000"/>
              </a:lnSpc>
              <a:buNone/>
              <a:defRPr sz="2325" b="1">
                <a:solidFill>
                  <a:srgbClr val="F7F7FB"/>
                </a:solidFill>
                <a:latin typeface="Aptos"/>
                <a:ea typeface="Aptos"/>
                <a:cs typeface="Aptos"/>
              </a:defRPr>
            </a:pPr>
            <a:r>
              <a:rPr sz="2325" b="1">
                <a:solidFill>
                  <a:srgbClr val="F7F7FB"/>
                </a:solidFill>
                <a:latin typeface="Aptos"/>
                <a:ea typeface="Aptos"/>
                <a:cs typeface="Aptos"/>
              </a:rPr>
              <a:t>Kamanda Intelligence (Pty) Ltd develops SaaS products and practical business systems.</a:t>
            </a:r>
          </a:p>
        </p:txBody>
      </p:sp>
      <p:sp>
        <p:nvSpPr>
          <p:cNvPr id="6" name="text">
            <a:extLst xmlns:a="http://schemas.openxmlformats.org/drawingml/2006/main">
              <a:ext uri="{FF2B5EF4-FFF2-40B4-BE49-F238E27FC236}">
                <a16:creationId xmlns:a16="http://schemas.microsoft.com/office/drawing/2014/main" id="{79ECB223-42E6-41BC-A381-0A2D90A5C1D9}"/>
              </a:ext>
            </a:extLst>
          </p:cNvPr>
          <p:cNvSpPr>
            <a:spLocks xmlns:a="http://schemas.openxmlformats.org/drawingml/2006/main" noGrp="1"/>
          </p:cNvSpPr>
          <p:nvPr/>
        </p:nvSpPr>
        <p:spPr>
          <a:xfrm xmlns:a="http://schemas.openxmlformats.org/drawingml/2006/main">
            <a:off x="1123950" y="2838450"/>
            <a:ext cx="8572500" cy="4381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l">
              <a:lnSpc>
                <a:spcPct val="110000"/>
              </a:lnSpc>
              <a:buNone/>
              <a:defRPr sz="1650" b="0">
                <a:solidFill>
                  <a:srgbClr val="F7F7FB"/>
                </a:solidFill>
                <a:latin typeface="Aptos"/>
                <a:ea typeface="Aptos"/>
                <a:cs typeface="Aptos"/>
              </a:defRPr>
            </a:pPr>
            <a:r>
              <a:rPr sz="1650" b="0">
                <a:solidFill>
                  <a:srgbClr val="F7F7FB"/>
                </a:solidFill>
                <a:latin typeface="Aptos"/>
                <a:ea typeface="Aptos"/>
                <a:cs typeface="Aptos"/>
              </a:rPr>
              <a:t>Parent company behind Vellumica</a:t>
            </a:r>
          </a:p>
        </p:txBody>
      </p:sp>
      <p:sp>
        <p:nvSpPr>
          <p:cNvPr id="7" name="bullet marker">
            <a:extLst xmlns:a="http://schemas.openxmlformats.org/drawingml/2006/main">
              <a:ext uri="{FF2B5EF4-FFF2-40B4-BE49-F238E27FC236}">
                <a16:creationId xmlns:a16="http://schemas.microsoft.com/office/drawing/2014/main" id="{F54C7FBC-F383-43F4-A449-69A2F4CC093F}"/>
              </a:ext>
            </a:extLst>
          </p:cNvPr>
          <p:cNvSpPr>
            <a:spLocks xmlns:a="http://schemas.openxmlformats.org/drawingml/2006/main" noGrp="1"/>
          </p:cNvSpPr>
          <p:nvPr/>
        </p:nvSpPr>
        <p:spPr>
          <a:xfrm xmlns:a="http://schemas.openxmlformats.org/drawingml/2006/main">
            <a:off x="876300" y="2952750"/>
            <a:ext cx="95250" cy="95250"/>
          </a:xfrm>
          <a:prstGeom xmlns:a="http://schemas.openxmlformats.org/drawingml/2006/main" prst="ellipse">
            <a:avLst/>
          </a:prstGeom>
          <a:solidFill xmlns:a="http://schemas.openxmlformats.org/drawingml/2006/main">
            <a:srgbClr val="7C8CFF"/>
          </a:solidFill>
          <a:ln xmlns:a="http://schemas.openxmlformats.org/drawingml/2006/main" w="0">
            <a:noFill/>
          </a:ln>
        </p:spPr>
      </p:sp>
      <p:sp>
        <p:nvSpPr>
          <p:cNvPr id="8" name="text">
            <a:extLst xmlns:a="http://schemas.openxmlformats.org/drawingml/2006/main">
              <a:ext uri="{FF2B5EF4-FFF2-40B4-BE49-F238E27FC236}">
                <a16:creationId xmlns:a16="http://schemas.microsoft.com/office/drawing/2014/main" id="{C8554A1C-FA6D-47D5-BE14-43F1DD291C50}"/>
              </a:ext>
            </a:extLst>
          </p:cNvPr>
          <p:cNvSpPr>
            <a:spLocks xmlns:a="http://schemas.openxmlformats.org/drawingml/2006/main" noGrp="1"/>
          </p:cNvSpPr>
          <p:nvPr/>
        </p:nvSpPr>
        <p:spPr>
          <a:xfrm xmlns:a="http://schemas.openxmlformats.org/drawingml/2006/main">
            <a:off x="1123950" y="3448050"/>
            <a:ext cx="8572500" cy="4381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l">
              <a:lnSpc>
                <a:spcPct val="110000"/>
              </a:lnSpc>
              <a:buNone/>
              <a:defRPr sz="1650" b="0">
                <a:solidFill>
                  <a:srgbClr val="F7F7FB"/>
                </a:solidFill>
                <a:latin typeface="Aptos"/>
                <a:ea typeface="Aptos"/>
                <a:cs typeface="Aptos"/>
              </a:defRPr>
            </a:pPr>
            <a:r>
              <a:rPr sz="1650" b="0">
                <a:solidFill>
                  <a:srgbClr val="F7F7FB"/>
                </a:solidFill>
                <a:latin typeface="Aptos"/>
                <a:ea typeface="Aptos"/>
                <a:cs typeface="Aptos"/>
              </a:rPr>
              <a:t>Focused on SaaS, workflow automation, CRM, cloud applications and data platforms</a:t>
            </a:r>
          </a:p>
        </p:txBody>
      </p:sp>
      <p:sp>
        <p:nvSpPr>
          <p:cNvPr id="9" name="bullet marker">
            <a:extLst xmlns:a="http://schemas.openxmlformats.org/drawingml/2006/main">
              <a:ext uri="{FF2B5EF4-FFF2-40B4-BE49-F238E27FC236}">
                <a16:creationId xmlns:a16="http://schemas.microsoft.com/office/drawing/2014/main" id="{70DFEBC7-9CFB-41C5-B61D-7AB3F5686160}"/>
              </a:ext>
            </a:extLst>
          </p:cNvPr>
          <p:cNvSpPr>
            <a:spLocks xmlns:a="http://schemas.openxmlformats.org/drawingml/2006/main" noGrp="1"/>
          </p:cNvSpPr>
          <p:nvPr/>
        </p:nvSpPr>
        <p:spPr>
          <a:xfrm xmlns:a="http://schemas.openxmlformats.org/drawingml/2006/main">
            <a:off x="876300" y="3562350"/>
            <a:ext cx="95250" cy="95250"/>
          </a:xfrm>
          <a:prstGeom xmlns:a="http://schemas.openxmlformats.org/drawingml/2006/main" prst="ellipse">
            <a:avLst/>
          </a:prstGeom>
          <a:solidFill xmlns:a="http://schemas.openxmlformats.org/drawingml/2006/main">
            <a:srgbClr val="45D6A3"/>
          </a:solidFill>
          <a:ln xmlns:a="http://schemas.openxmlformats.org/drawingml/2006/main" w="0">
            <a:noFill/>
          </a:ln>
        </p:spPr>
      </p:sp>
      <p:sp>
        <p:nvSpPr>
          <p:cNvPr id="10" name="text">
            <a:extLst xmlns:a="http://schemas.openxmlformats.org/drawingml/2006/main">
              <a:ext uri="{FF2B5EF4-FFF2-40B4-BE49-F238E27FC236}">
                <a16:creationId xmlns:a16="http://schemas.microsoft.com/office/drawing/2014/main" id="{B46F69B3-A878-4021-86E8-664D62A12B88}"/>
              </a:ext>
            </a:extLst>
          </p:cNvPr>
          <p:cNvSpPr>
            <a:spLocks xmlns:a="http://schemas.openxmlformats.org/drawingml/2006/main" noGrp="1"/>
          </p:cNvSpPr>
          <p:nvPr/>
        </p:nvSpPr>
        <p:spPr>
          <a:xfrm xmlns:a="http://schemas.openxmlformats.org/drawingml/2006/main">
            <a:off x="1123950" y="4057650"/>
            <a:ext cx="8572500" cy="4381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l">
              <a:lnSpc>
                <a:spcPct val="110000"/>
              </a:lnSpc>
              <a:buNone/>
              <a:defRPr sz="1650" b="0">
                <a:solidFill>
                  <a:srgbClr val="F7F7FB"/>
                </a:solidFill>
                <a:latin typeface="Aptos"/>
                <a:ea typeface="Aptos"/>
                <a:cs typeface="Aptos"/>
              </a:defRPr>
            </a:pPr>
            <a:r>
              <a:rPr sz="1650" b="0">
                <a:solidFill>
                  <a:srgbClr val="F7F7FB"/>
                </a:solidFill>
                <a:latin typeface="Aptos"/>
                <a:ea typeface="Aptos"/>
                <a:cs typeface="Aptos"/>
              </a:rPr>
              <a:t>Vellumica is the first product in the company portfolio</a:t>
            </a:r>
          </a:p>
        </p:txBody>
      </p:sp>
      <p:sp>
        <p:nvSpPr>
          <p:cNvPr id="11" name="bullet marker">
            <a:extLst xmlns:a="http://schemas.openxmlformats.org/drawingml/2006/main">
              <a:ext uri="{FF2B5EF4-FFF2-40B4-BE49-F238E27FC236}">
                <a16:creationId xmlns:a16="http://schemas.microsoft.com/office/drawing/2014/main" id="{E743FBF4-94D0-461B-A090-3FE8BAC44F59}"/>
              </a:ext>
            </a:extLst>
          </p:cNvPr>
          <p:cNvSpPr>
            <a:spLocks xmlns:a="http://schemas.openxmlformats.org/drawingml/2006/main" noGrp="1"/>
          </p:cNvSpPr>
          <p:nvPr/>
        </p:nvSpPr>
        <p:spPr>
          <a:xfrm xmlns:a="http://schemas.openxmlformats.org/drawingml/2006/main">
            <a:off x="876300" y="4171950"/>
            <a:ext cx="95250" cy="95250"/>
          </a:xfrm>
          <a:prstGeom xmlns:a="http://schemas.openxmlformats.org/drawingml/2006/main" prst="ellipse">
            <a:avLst/>
          </a:prstGeom>
          <a:solidFill xmlns:a="http://schemas.openxmlformats.org/drawingml/2006/main">
            <a:srgbClr val="7C8CFF"/>
          </a:solidFill>
          <a:ln xmlns:a="http://schemas.openxmlformats.org/drawingml/2006/main" w="0">
            <a:noFill/>
          </a:ln>
        </p:spPr>
      </p:sp>
      <p:sp>
        <p:nvSpPr>
          <p:cNvPr id="12" name="text">
            <a:extLst xmlns:a="http://schemas.openxmlformats.org/drawingml/2006/main">
              <a:ext uri="{FF2B5EF4-FFF2-40B4-BE49-F238E27FC236}">
                <a16:creationId xmlns:a16="http://schemas.microsoft.com/office/drawing/2014/main" id="{6464F9E9-2E90-4742-B652-891107C4EB30}"/>
              </a:ext>
            </a:extLst>
          </p:cNvPr>
          <p:cNvSpPr>
            <a:spLocks xmlns:a="http://schemas.openxmlformats.org/drawingml/2006/main" noGrp="1"/>
          </p:cNvSpPr>
          <p:nvPr/>
        </p:nvSpPr>
        <p:spPr>
          <a:xfrm xmlns:a="http://schemas.openxmlformats.org/drawingml/2006/main">
            <a:off x="1123950" y="4667250"/>
            <a:ext cx="8572500" cy="4381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l">
              <a:lnSpc>
                <a:spcPct val="110000"/>
              </a:lnSpc>
              <a:buNone/>
              <a:defRPr sz="1650" b="0">
                <a:solidFill>
                  <a:srgbClr val="F7F7FB"/>
                </a:solidFill>
                <a:latin typeface="Aptos"/>
                <a:ea typeface="Aptos"/>
                <a:cs typeface="Aptos"/>
              </a:defRPr>
            </a:pPr>
            <a:r>
              <a:rPr sz="1650" b="0">
                <a:solidFill>
                  <a:srgbClr val="F7F7FB"/>
                </a:solidFill>
                <a:latin typeface="Aptos"/>
                <a:ea typeface="Aptos"/>
                <a:cs typeface="Aptos"/>
              </a:rPr>
              <a:t>Selective implementation work supports product setup, integrations and rollout</a:t>
            </a:r>
          </a:p>
        </p:txBody>
      </p:sp>
      <p:sp>
        <p:nvSpPr>
          <p:cNvPr id="13" name="bullet marker">
            <a:extLst xmlns:a="http://schemas.openxmlformats.org/drawingml/2006/main">
              <a:ext uri="{FF2B5EF4-FFF2-40B4-BE49-F238E27FC236}">
                <a16:creationId xmlns:a16="http://schemas.microsoft.com/office/drawing/2014/main" id="{347E483C-45C4-4E5A-80A4-A20A8431BB8E}"/>
              </a:ext>
            </a:extLst>
          </p:cNvPr>
          <p:cNvSpPr>
            <a:spLocks xmlns:a="http://schemas.openxmlformats.org/drawingml/2006/main" noGrp="1"/>
          </p:cNvSpPr>
          <p:nvPr/>
        </p:nvSpPr>
        <p:spPr>
          <a:xfrm xmlns:a="http://schemas.openxmlformats.org/drawingml/2006/main">
            <a:off x="876300" y="4781550"/>
            <a:ext cx="95250" cy="95250"/>
          </a:xfrm>
          <a:prstGeom xmlns:a="http://schemas.openxmlformats.org/drawingml/2006/main" prst="ellipse">
            <a:avLst/>
          </a:prstGeom>
          <a:solidFill xmlns:a="http://schemas.openxmlformats.org/drawingml/2006/main">
            <a:srgbClr val="45D6A3"/>
          </a:solidFill>
          <a:ln xmlns:a="http://schemas.openxmlformats.org/drawingml/2006/main" w="0">
            <a:noFill/>
          </a:ln>
        </p:spPr>
      </p:sp>
      <p:sp>
        <p:nvSpPr>
          <p:cNvPr id="14" name="text">
            <a:extLst xmlns:a="http://schemas.openxmlformats.org/drawingml/2006/main">
              <a:ext uri="{FF2B5EF4-FFF2-40B4-BE49-F238E27FC236}">
                <a16:creationId xmlns:a16="http://schemas.microsoft.com/office/drawing/2014/main" id="{DC0BC90E-C2A4-455D-AF69-760B9D236C9B}"/>
              </a:ext>
            </a:extLst>
          </p:cNvPr>
          <p:cNvSpPr>
            <a:spLocks xmlns:a="http://schemas.openxmlformats.org/drawingml/2006/main" noGrp="1"/>
          </p:cNvSpPr>
          <p:nvPr/>
        </p:nvSpPr>
        <p:spPr>
          <a:xfrm xmlns:a="http://schemas.openxmlformats.org/drawingml/2006/main">
            <a:off x="876300" y="5734050"/>
            <a:ext cx="8858250" cy="4000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l">
              <a:lnSpc>
                <a:spcPct val="112000"/>
              </a:lnSpc>
              <a:buNone/>
              <a:defRPr sz="1500" b="1">
                <a:solidFill>
                  <a:srgbClr val="45D6A3"/>
                </a:solidFill>
                <a:latin typeface="Aptos"/>
                <a:ea typeface="Aptos"/>
                <a:cs typeface="Aptos"/>
              </a:defRPr>
            </a:pPr>
            <a:r>
              <a:rPr sz="1500" b="1">
                <a:solidFill>
                  <a:srgbClr val="45D6A3"/>
                </a:solidFill>
                <a:latin typeface="Aptos"/>
                <a:ea typeface="Aptos"/>
                <a:cs typeface="Aptos"/>
              </a:rPr>
              <a:t>Simple positioning: Kamanda Intelligence builds the software. Vellumica is the product businesses use.</a:t>
            </a:r>
          </a:p>
        </p:txBody>
      </p:sp>
      <p:sp>
        <p:nvSpPr>
          <p:cNvPr id="15" name="text">
            <a:extLst xmlns:a="http://schemas.openxmlformats.org/drawingml/2006/main">
              <a:ext uri="{FF2B5EF4-FFF2-40B4-BE49-F238E27FC236}">
                <a16:creationId xmlns:a16="http://schemas.microsoft.com/office/drawing/2014/main" id="{061EB0B3-9949-4AEC-BE84-EACA398C79EB}"/>
              </a:ext>
            </a:extLst>
          </p:cNvPr>
          <p:cNvSpPr>
            <a:spLocks xmlns:a="http://schemas.openxmlformats.org/drawingml/2006/main" noGrp="1"/>
          </p:cNvSpPr>
          <p:nvPr/>
        </p:nvSpPr>
        <p:spPr>
          <a:xfrm xmlns:a="http://schemas.openxmlformats.org/drawingml/2006/main">
            <a:off x="723900" y="6305550"/>
            <a:ext cx="2095500" cy="228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l">
              <a:lnSpc>
                <a:spcPct val="112000"/>
              </a:lnSpc>
              <a:buNone/>
              <a:defRPr sz="975" b="0">
                <a:solidFill>
                  <a:srgbClr val="A9B4C7"/>
                </a:solidFill>
                <a:latin typeface="Aptos Mono"/>
                <a:ea typeface="Aptos Mono"/>
                <a:cs typeface="Aptos Mono"/>
              </a:defRPr>
            </a:pPr>
            <a:r>
              <a:rPr sz="975" b="0">
                <a:solidFill>
                  <a:srgbClr val="A9B4C7"/>
                </a:solidFill>
                <a:latin typeface="Aptos Mono"/>
                <a:ea typeface="Aptos Mono"/>
                <a:cs typeface="Aptos Mono"/>
              </a:rPr>
              <a:t>Vellumica</a:t>
            </a:r>
          </a:p>
        </p:txBody>
      </p:sp>
      <p:sp>
        <p:nvSpPr>
          <p:cNvPr id="16" name="text">
            <a:extLst xmlns:a="http://schemas.openxmlformats.org/drawingml/2006/main">
              <a:ext uri="{FF2B5EF4-FFF2-40B4-BE49-F238E27FC236}">
                <a16:creationId xmlns:a16="http://schemas.microsoft.com/office/drawing/2014/main" id="{E6B52641-6906-44AF-A076-7EA7BD6137DB}"/>
              </a:ext>
            </a:extLst>
          </p:cNvPr>
          <p:cNvSpPr>
            <a:spLocks xmlns:a="http://schemas.openxmlformats.org/drawingml/2006/main" noGrp="1"/>
          </p:cNvSpPr>
          <p:nvPr/>
        </p:nvSpPr>
        <p:spPr>
          <a:xfrm xmlns:a="http://schemas.openxmlformats.org/drawingml/2006/main">
            <a:off x="10858500" y="6305550"/>
            <a:ext cx="571500" cy="228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r">
              <a:lnSpc>
                <a:spcPct val="112000"/>
              </a:lnSpc>
              <a:buNone/>
              <a:defRPr sz="975" b="0">
                <a:solidFill>
                  <a:srgbClr val="A9B4C7"/>
                </a:solidFill>
                <a:latin typeface="Aptos Mono"/>
                <a:ea typeface="Aptos Mono"/>
                <a:cs typeface="Aptos Mono"/>
              </a:defRPr>
            </a:pPr>
            <a:r>
              <a:rPr sz="975" b="0">
                <a:solidFill>
                  <a:srgbClr val="A9B4C7"/>
                </a:solidFill>
                <a:latin typeface="Aptos Mono"/>
                <a:ea typeface="Aptos Mono"/>
                <a:cs typeface="Aptos Mono"/>
              </a:rPr>
              <a:t>02</a:t>
            </a:r>
          </a:p>
        </p:txBody>
      </p:sp>
    </p:spTree>
    <p:extLst>
      <p:ext uri="{BB962C8B-B14F-4D97-AF65-F5344CB8AC3E}">
        <p14:creationId xmlns:p14="http://schemas.microsoft.com/office/powerpoint/2010/main" val="97552141"/>
      </p:ext>
    </p:extLst>
  </p:cSld>
</p:sld>
</file>

<file path=ppt/slides/slide3.xml><?xml version="1.0" encoding="utf-8"?>
<p:sld xmlns:p="http://schemas.openxmlformats.org/presentationml/2006/main">
  <p:cSld>
    <p:bg>
      <p:bgPr>
        <a:solidFill xmlns:a="http://schemas.openxmlformats.org/drawingml/2006/main">
          <a:srgbClr val="0B1020"/>
        </a:solidFill>
      </p:bgPr>
    </p:bg>
    <p:spTree>
      <p:nvGrpSpPr>
        <p:cNvPr id="1" name=""/>
        <p:cNvGrpSpPr/>
        <p:nvPr/>
      </p:nvGrpSpPr>
      <p:grpSpPr>
        <a:xfrm xmlns:a="http://schemas.openxmlformats.org/drawingml/2006/main"/>
      </p:grpSpPr>
      <p:sp>
        <p:nvSpPr>
          <p:cNvPr id="16" name="">
            <a:extLst xmlns:a="http://schemas.openxmlformats.org/drawingml/2006/main">
              <a:ext uri="{FF2B5EF4-FFF2-40B4-BE49-F238E27FC236}">
                <a16:creationId xmlns:a16="http://schemas.microsoft.com/office/drawing/2014/main" id="{D6CCA7EA-B500-4859-8D39-0E74B35D2126}"/>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gradFill xmlns:a="http://schemas.openxmlformats.org/drawingml/2006/main">
            <a:gsLst>
              <a:gs pos="0">
                <a:srgbClr val="090D18"/>
              </a:gs>
              <a:gs pos="64000">
                <a:srgbClr val="10172B"/>
              </a:gs>
              <a:gs pos="100000">
                <a:srgbClr val="07121D"/>
              </a:gs>
            </a:gsLst>
            <a:lin ang="1500000"/>
          </a:gradFill>
          <a:ln xmlns:a="http://schemas.openxmlformats.org/drawingml/2006/main" w="0">
            <a:noFill/>
          </a:ln>
        </p:spPr>
      </p:sp>
      <p:sp>
        <p:nvSpPr>
          <p:cNvPr id="2" name="text">
            <a:extLst xmlns:a="http://schemas.openxmlformats.org/drawingml/2006/main">
              <a:ext uri="{FF2B5EF4-FFF2-40B4-BE49-F238E27FC236}">
                <a16:creationId xmlns:a16="http://schemas.microsoft.com/office/drawing/2014/main" id="{6BB00D36-4906-41F0-BF9E-3635A3E4A159}"/>
              </a:ext>
            </a:extLst>
          </p:cNvPr>
          <p:cNvSpPr>
            <a:spLocks xmlns:a="http://schemas.openxmlformats.org/drawingml/2006/main" noGrp="1"/>
          </p:cNvSpPr>
          <p:nvPr/>
        </p:nvSpPr>
        <p:spPr>
          <a:xfrm xmlns:a="http://schemas.openxmlformats.org/drawingml/2006/main">
            <a:off x="723900" y="495300"/>
            <a:ext cx="5905500" cy="2667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l">
              <a:lnSpc>
                <a:spcPct val="112000"/>
              </a:lnSpc>
              <a:buNone/>
              <a:defRPr sz="975" b="1">
                <a:solidFill>
                  <a:srgbClr val="A9B4C7"/>
                </a:solidFill>
                <a:latin typeface="Aptos Mono"/>
                <a:ea typeface="Aptos Mono"/>
                <a:cs typeface="Aptos Mono"/>
              </a:defRPr>
            </a:pPr>
            <a:r>
              <a:rPr sz="975" b="1">
                <a:solidFill>
                  <a:srgbClr val="A9B4C7"/>
                </a:solidFill>
                <a:latin typeface="Aptos Mono"/>
                <a:ea typeface="Aptos Mono"/>
                <a:cs typeface="Aptos Mono"/>
              </a:rPr>
              <a:t>WHAT BUSINESS OWNERS FEEL</a:t>
            </a:r>
          </a:p>
        </p:txBody>
      </p:sp>
      <p:sp>
        <p:nvSpPr>
          <p:cNvPr id="3" name="text">
            <a:extLst xmlns:a="http://schemas.openxmlformats.org/drawingml/2006/main">
              <a:ext uri="{FF2B5EF4-FFF2-40B4-BE49-F238E27FC236}">
                <a16:creationId xmlns:a16="http://schemas.microsoft.com/office/drawing/2014/main" id="{6E70A13C-B9CF-4FA7-84ED-15AD3B76DB39}"/>
              </a:ext>
            </a:extLst>
          </p:cNvPr>
          <p:cNvSpPr>
            <a:spLocks xmlns:a="http://schemas.openxmlformats.org/drawingml/2006/main" noGrp="1"/>
          </p:cNvSpPr>
          <p:nvPr/>
        </p:nvSpPr>
        <p:spPr>
          <a:xfrm xmlns:a="http://schemas.openxmlformats.org/drawingml/2006/main">
            <a:off x="723900" y="819150"/>
            <a:ext cx="8096250" cy="685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l">
              <a:lnSpc>
                <a:spcPct val="102000"/>
              </a:lnSpc>
              <a:buNone/>
              <a:defRPr sz="2850" b="1">
                <a:solidFill>
                  <a:srgbClr val="F7F7FB"/>
                </a:solidFill>
                <a:latin typeface="Aptos"/>
                <a:ea typeface="Aptos"/>
                <a:cs typeface="Aptos"/>
              </a:defRPr>
            </a:pPr>
            <a:r>
              <a:rPr sz="2850" b="1">
                <a:solidFill>
                  <a:srgbClr val="F7F7FB"/>
                </a:solidFill>
                <a:latin typeface="Aptos"/>
                <a:ea typeface="Aptos"/>
                <a:cs typeface="Aptos"/>
              </a:rPr>
              <a:t>The problem</a:t>
            </a:r>
          </a:p>
        </p:txBody>
      </p:sp>
      <p:pic>
        <p:nvPicPr>
          <p:cNvPr id="19" name=""/>
          <p:cNvPicPr>
            <a:picLocks xmlns:a="http://schemas.openxmlformats.org/drawingml/2006/main" noChangeAspect="1"/>
          </p:cNvPicPr>
          <p:nvPr/>
        </p:nvPicPr>
        <p:blipFill>
          <a:blip xmlns:r="http://schemas.openxmlformats.org/officeDocument/2006/relationships" xmlns:a="http://schemas.openxmlformats.org/drawingml/2006/main" r:embed="R77579214d1794211"/>
          <a:stretch xmlns:a="http://schemas.openxmlformats.org/drawingml/2006/main"/>
        </p:blipFill>
        <p:spPr>
          <a:xfrm xmlns:a="http://schemas.openxmlformats.org/drawingml/2006/main">
            <a:off x="10382250" y="419100"/>
            <a:ext cx="742950" cy="742950"/>
          </a:xfrm>
          <a:prstGeom xmlns:a="http://schemas.openxmlformats.org/drawingml/2006/main" prst="rect">
            <a:avLst/>
          </a:prstGeom>
        </p:spPr>
      </p:pic>
      <p:sp>
        <p:nvSpPr>
          <p:cNvPr id="5" name="text">
            <a:extLst xmlns:a="http://schemas.openxmlformats.org/drawingml/2006/main">
              <a:ext uri="{FF2B5EF4-FFF2-40B4-BE49-F238E27FC236}">
                <a16:creationId xmlns:a16="http://schemas.microsoft.com/office/drawing/2014/main" id="{0277A439-C7B4-4315-ACC0-3DF509974F24}"/>
              </a:ext>
            </a:extLst>
          </p:cNvPr>
          <p:cNvSpPr>
            <a:spLocks xmlns:a="http://schemas.openxmlformats.org/drawingml/2006/main" noGrp="1"/>
          </p:cNvSpPr>
          <p:nvPr/>
        </p:nvSpPr>
        <p:spPr>
          <a:xfrm xmlns:a="http://schemas.openxmlformats.org/drawingml/2006/main">
            <a:off x="762000" y="1695450"/>
            <a:ext cx="9144000" cy="8763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l">
              <a:lnSpc>
                <a:spcPct val="112000"/>
              </a:lnSpc>
              <a:buNone/>
              <a:defRPr sz="2250" b="0">
                <a:solidFill>
                  <a:srgbClr val="F7F7FB"/>
                </a:solidFill>
                <a:latin typeface="Aptos"/>
                <a:ea typeface="Aptos"/>
                <a:cs typeface="Aptos"/>
              </a:defRPr>
            </a:pPr>
            <a:r>
              <a:rPr sz="2250" b="0">
                <a:solidFill>
                  <a:srgbClr val="F7F7FB"/>
                </a:solidFill>
                <a:latin typeface="Aptos"/>
                <a:ea typeface="Aptos"/>
                <a:cs typeface="Aptos"/>
              </a:rPr>
              <a:t>Growing businesses often manage sales, service work, customer follow-ups and operations across too many disconnected places.</a:t>
            </a:r>
          </a:p>
        </p:txBody>
      </p:sp>
      <p:sp>
        <p:nvSpPr>
          <p:cNvPr id="6" name="text">
            <a:extLst xmlns:a="http://schemas.openxmlformats.org/drawingml/2006/main">
              <a:ext uri="{FF2B5EF4-FFF2-40B4-BE49-F238E27FC236}">
                <a16:creationId xmlns:a16="http://schemas.microsoft.com/office/drawing/2014/main" id="{E3894DBC-3B19-4493-B370-811F6C993836}"/>
              </a:ext>
            </a:extLst>
          </p:cNvPr>
          <p:cNvSpPr>
            <a:spLocks xmlns:a="http://schemas.openxmlformats.org/drawingml/2006/main" noGrp="1"/>
          </p:cNvSpPr>
          <p:nvPr/>
        </p:nvSpPr>
        <p:spPr>
          <a:xfrm xmlns:a="http://schemas.openxmlformats.org/drawingml/2006/main">
            <a:off x="1123950" y="3105150"/>
            <a:ext cx="8572500" cy="4381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l">
              <a:lnSpc>
                <a:spcPct val="110000"/>
              </a:lnSpc>
              <a:buNone/>
              <a:defRPr sz="1725" b="0">
                <a:solidFill>
                  <a:srgbClr val="F7F7FB"/>
                </a:solidFill>
                <a:latin typeface="Aptos"/>
                <a:ea typeface="Aptos"/>
                <a:cs typeface="Aptos"/>
              </a:defRPr>
            </a:pPr>
            <a:r>
              <a:rPr sz="1725" b="0">
                <a:solidFill>
                  <a:srgbClr val="F7F7FB"/>
                </a:solidFill>
                <a:latin typeface="Aptos"/>
                <a:ea typeface="Aptos"/>
                <a:cs typeface="Aptos"/>
              </a:rPr>
              <a:t>Spreadsheets become fragile when the team grows</a:t>
            </a:r>
          </a:p>
        </p:txBody>
      </p:sp>
      <p:sp>
        <p:nvSpPr>
          <p:cNvPr id="7" name="bullet marker">
            <a:extLst xmlns:a="http://schemas.openxmlformats.org/drawingml/2006/main">
              <a:ext uri="{FF2B5EF4-FFF2-40B4-BE49-F238E27FC236}">
                <a16:creationId xmlns:a16="http://schemas.microsoft.com/office/drawing/2014/main" id="{A36BAE62-0700-4960-B67D-4646C38CA108}"/>
              </a:ext>
            </a:extLst>
          </p:cNvPr>
          <p:cNvSpPr>
            <a:spLocks xmlns:a="http://schemas.openxmlformats.org/drawingml/2006/main" noGrp="1"/>
          </p:cNvSpPr>
          <p:nvPr/>
        </p:nvSpPr>
        <p:spPr>
          <a:xfrm xmlns:a="http://schemas.openxmlformats.org/drawingml/2006/main">
            <a:off x="876300" y="3219450"/>
            <a:ext cx="95250" cy="95250"/>
          </a:xfrm>
          <a:prstGeom xmlns:a="http://schemas.openxmlformats.org/drawingml/2006/main" prst="ellipse">
            <a:avLst/>
          </a:prstGeom>
          <a:solidFill xmlns:a="http://schemas.openxmlformats.org/drawingml/2006/main">
            <a:srgbClr val="7C8CFF"/>
          </a:solidFill>
          <a:ln xmlns:a="http://schemas.openxmlformats.org/drawingml/2006/main" w="0">
            <a:noFill/>
          </a:ln>
        </p:spPr>
      </p:sp>
      <p:sp>
        <p:nvSpPr>
          <p:cNvPr id="8" name="text">
            <a:extLst xmlns:a="http://schemas.openxmlformats.org/drawingml/2006/main">
              <a:ext uri="{FF2B5EF4-FFF2-40B4-BE49-F238E27FC236}">
                <a16:creationId xmlns:a16="http://schemas.microsoft.com/office/drawing/2014/main" id="{3A918557-FAD8-4136-8D87-EEECB0B572F6}"/>
              </a:ext>
            </a:extLst>
          </p:cNvPr>
          <p:cNvSpPr>
            <a:spLocks xmlns:a="http://schemas.openxmlformats.org/drawingml/2006/main" noGrp="1"/>
          </p:cNvSpPr>
          <p:nvPr/>
        </p:nvSpPr>
        <p:spPr>
          <a:xfrm xmlns:a="http://schemas.openxmlformats.org/drawingml/2006/main">
            <a:off x="1123950" y="3714750"/>
            <a:ext cx="8572500" cy="4381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l">
              <a:lnSpc>
                <a:spcPct val="110000"/>
              </a:lnSpc>
              <a:buNone/>
              <a:defRPr sz="1725" b="0">
                <a:solidFill>
                  <a:srgbClr val="F7F7FB"/>
                </a:solidFill>
                <a:latin typeface="Aptos"/>
                <a:ea typeface="Aptos"/>
                <a:cs typeface="Aptos"/>
              </a:defRPr>
            </a:pPr>
            <a:r>
              <a:rPr sz="1725" b="0">
                <a:solidFill>
                  <a:srgbClr val="F7F7FB"/>
                </a:solidFill>
                <a:latin typeface="Aptos"/>
                <a:ea typeface="Aptos"/>
                <a:cs typeface="Aptos"/>
              </a:rPr>
              <a:t>Generic tools force the business to change how it works</a:t>
            </a:r>
          </a:p>
        </p:txBody>
      </p:sp>
      <p:sp>
        <p:nvSpPr>
          <p:cNvPr id="9" name="bullet marker">
            <a:extLst xmlns:a="http://schemas.openxmlformats.org/drawingml/2006/main">
              <a:ext uri="{FF2B5EF4-FFF2-40B4-BE49-F238E27FC236}">
                <a16:creationId xmlns:a16="http://schemas.microsoft.com/office/drawing/2014/main" id="{18E243B9-CA51-4069-A118-B09416CC4297}"/>
              </a:ext>
            </a:extLst>
          </p:cNvPr>
          <p:cNvSpPr>
            <a:spLocks xmlns:a="http://schemas.openxmlformats.org/drawingml/2006/main" noGrp="1"/>
          </p:cNvSpPr>
          <p:nvPr/>
        </p:nvSpPr>
        <p:spPr>
          <a:xfrm xmlns:a="http://schemas.openxmlformats.org/drawingml/2006/main">
            <a:off x="876300" y="3829050"/>
            <a:ext cx="95250" cy="95250"/>
          </a:xfrm>
          <a:prstGeom xmlns:a="http://schemas.openxmlformats.org/drawingml/2006/main" prst="ellipse">
            <a:avLst/>
          </a:prstGeom>
          <a:solidFill xmlns:a="http://schemas.openxmlformats.org/drawingml/2006/main">
            <a:srgbClr val="45D6A3"/>
          </a:solidFill>
          <a:ln xmlns:a="http://schemas.openxmlformats.org/drawingml/2006/main" w="0">
            <a:noFill/>
          </a:ln>
        </p:spPr>
      </p:sp>
      <p:sp>
        <p:nvSpPr>
          <p:cNvPr id="10" name="text">
            <a:extLst xmlns:a="http://schemas.openxmlformats.org/drawingml/2006/main">
              <a:ext uri="{FF2B5EF4-FFF2-40B4-BE49-F238E27FC236}">
                <a16:creationId xmlns:a16="http://schemas.microsoft.com/office/drawing/2014/main" id="{317DB646-F026-487D-954E-F9169323031A}"/>
              </a:ext>
            </a:extLst>
          </p:cNvPr>
          <p:cNvSpPr>
            <a:spLocks xmlns:a="http://schemas.openxmlformats.org/drawingml/2006/main" noGrp="1"/>
          </p:cNvSpPr>
          <p:nvPr/>
        </p:nvSpPr>
        <p:spPr>
          <a:xfrm xmlns:a="http://schemas.openxmlformats.org/drawingml/2006/main">
            <a:off x="1123950" y="4324350"/>
            <a:ext cx="8572500" cy="4381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l">
              <a:lnSpc>
                <a:spcPct val="110000"/>
              </a:lnSpc>
              <a:buNone/>
              <a:defRPr sz="1725" b="0">
                <a:solidFill>
                  <a:srgbClr val="F7F7FB"/>
                </a:solidFill>
                <a:latin typeface="Aptos"/>
                <a:ea typeface="Aptos"/>
                <a:cs typeface="Aptos"/>
              </a:defRPr>
            </a:pPr>
            <a:r>
              <a:rPr sz="1725" b="0">
                <a:solidFill>
                  <a:srgbClr val="F7F7FB"/>
                </a:solidFill>
                <a:latin typeface="Aptos"/>
                <a:ea typeface="Aptos"/>
                <a:cs typeface="Aptos"/>
              </a:rPr>
              <a:t>Owners lose visibility into what needs attention</a:t>
            </a:r>
          </a:p>
        </p:txBody>
      </p:sp>
      <p:sp>
        <p:nvSpPr>
          <p:cNvPr id="11" name="bullet marker">
            <a:extLst xmlns:a="http://schemas.openxmlformats.org/drawingml/2006/main">
              <a:ext uri="{FF2B5EF4-FFF2-40B4-BE49-F238E27FC236}">
                <a16:creationId xmlns:a16="http://schemas.microsoft.com/office/drawing/2014/main" id="{D05F2B1A-A0FE-4C96-82F3-0034F77BD526}"/>
              </a:ext>
            </a:extLst>
          </p:cNvPr>
          <p:cNvSpPr>
            <a:spLocks xmlns:a="http://schemas.openxmlformats.org/drawingml/2006/main" noGrp="1"/>
          </p:cNvSpPr>
          <p:nvPr/>
        </p:nvSpPr>
        <p:spPr>
          <a:xfrm xmlns:a="http://schemas.openxmlformats.org/drawingml/2006/main">
            <a:off x="876300" y="4438650"/>
            <a:ext cx="95250" cy="95250"/>
          </a:xfrm>
          <a:prstGeom xmlns:a="http://schemas.openxmlformats.org/drawingml/2006/main" prst="ellipse">
            <a:avLst/>
          </a:prstGeom>
          <a:solidFill xmlns:a="http://schemas.openxmlformats.org/drawingml/2006/main">
            <a:srgbClr val="7C8CFF"/>
          </a:solidFill>
          <a:ln xmlns:a="http://schemas.openxmlformats.org/drawingml/2006/main" w="0">
            <a:noFill/>
          </a:ln>
        </p:spPr>
      </p:sp>
      <p:sp>
        <p:nvSpPr>
          <p:cNvPr id="12" name="text">
            <a:extLst xmlns:a="http://schemas.openxmlformats.org/drawingml/2006/main">
              <a:ext uri="{FF2B5EF4-FFF2-40B4-BE49-F238E27FC236}">
                <a16:creationId xmlns:a16="http://schemas.microsoft.com/office/drawing/2014/main" id="{38E78E76-CB44-443D-806C-806B18321672}"/>
              </a:ext>
            </a:extLst>
          </p:cNvPr>
          <p:cNvSpPr>
            <a:spLocks xmlns:a="http://schemas.openxmlformats.org/drawingml/2006/main" noGrp="1"/>
          </p:cNvSpPr>
          <p:nvPr/>
        </p:nvSpPr>
        <p:spPr>
          <a:xfrm xmlns:a="http://schemas.openxmlformats.org/drawingml/2006/main">
            <a:off x="1123950" y="4933950"/>
            <a:ext cx="8572500" cy="4381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l">
              <a:lnSpc>
                <a:spcPct val="110000"/>
              </a:lnSpc>
              <a:buNone/>
              <a:defRPr sz="1725" b="0">
                <a:solidFill>
                  <a:srgbClr val="F7F7FB"/>
                </a:solidFill>
                <a:latin typeface="Aptos"/>
                <a:ea typeface="Aptos"/>
                <a:cs typeface="Aptos"/>
              </a:defRPr>
            </a:pPr>
            <a:r>
              <a:rPr sz="1725" b="0">
                <a:solidFill>
                  <a:srgbClr val="F7F7FB"/>
                </a:solidFill>
                <a:latin typeface="Aptos"/>
                <a:ea typeface="Aptos"/>
                <a:cs typeface="Aptos"/>
              </a:rPr>
              <a:t>Reports take effort because the data lives everywhere</a:t>
            </a:r>
          </a:p>
        </p:txBody>
      </p:sp>
      <p:sp>
        <p:nvSpPr>
          <p:cNvPr id="13" name="bullet marker">
            <a:extLst xmlns:a="http://schemas.openxmlformats.org/drawingml/2006/main">
              <a:ext uri="{FF2B5EF4-FFF2-40B4-BE49-F238E27FC236}">
                <a16:creationId xmlns:a16="http://schemas.microsoft.com/office/drawing/2014/main" id="{F69FFE88-4020-4DEC-BA6E-63BD1E4E5C32}"/>
              </a:ext>
            </a:extLst>
          </p:cNvPr>
          <p:cNvSpPr>
            <a:spLocks xmlns:a="http://schemas.openxmlformats.org/drawingml/2006/main" noGrp="1"/>
          </p:cNvSpPr>
          <p:nvPr/>
        </p:nvSpPr>
        <p:spPr>
          <a:xfrm xmlns:a="http://schemas.openxmlformats.org/drawingml/2006/main">
            <a:off x="876300" y="5048250"/>
            <a:ext cx="95250" cy="95250"/>
          </a:xfrm>
          <a:prstGeom xmlns:a="http://schemas.openxmlformats.org/drawingml/2006/main" prst="ellipse">
            <a:avLst/>
          </a:prstGeom>
          <a:solidFill xmlns:a="http://schemas.openxmlformats.org/drawingml/2006/main">
            <a:srgbClr val="45D6A3"/>
          </a:solidFill>
          <a:ln xmlns:a="http://schemas.openxmlformats.org/drawingml/2006/main" w="0">
            <a:noFill/>
          </a:ln>
        </p:spPr>
      </p:sp>
      <p:sp>
        <p:nvSpPr>
          <p:cNvPr id="14" name="text">
            <a:extLst xmlns:a="http://schemas.openxmlformats.org/drawingml/2006/main">
              <a:ext uri="{FF2B5EF4-FFF2-40B4-BE49-F238E27FC236}">
                <a16:creationId xmlns:a16="http://schemas.microsoft.com/office/drawing/2014/main" id="{5EF605A3-AFC5-402B-8C12-3D376908893F}"/>
              </a:ext>
            </a:extLst>
          </p:cNvPr>
          <p:cNvSpPr>
            <a:spLocks xmlns:a="http://schemas.openxmlformats.org/drawingml/2006/main" noGrp="1"/>
          </p:cNvSpPr>
          <p:nvPr/>
        </p:nvSpPr>
        <p:spPr>
          <a:xfrm xmlns:a="http://schemas.openxmlformats.org/drawingml/2006/main">
            <a:off x="723900" y="6305550"/>
            <a:ext cx="2095500" cy="228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l">
              <a:lnSpc>
                <a:spcPct val="112000"/>
              </a:lnSpc>
              <a:buNone/>
              <a:defRPr sz="975" b="0">
                <a:solidFill>
                  <a:srgbClr val="A9B4C7"/>
                </a:solidFill>
                <a:latin typeface="Aptos Mono"/>
                <a:ea typeface="Aptos Mono"/>
                <a:cs typeface="Aptos Mono"/>
              </a:defRPr>
            </a:pPr>
            <a:r>
              <a:rPr sz="975" b="0">
                <a:solidFill>
                  <a:srgbClr val="A9B4C7"/>
                </a:solidFill>
                <a:latin typeface="Aptos Mono"/>
                <a:ea typeface="Aptos Mono"/>
                <a:cs typeface="Aptos Mono"/>
              </a:rPr>
              <a:t>Vellumica</a:t>
            </a:r>
          </a:p>
        </p:txBody>
      </p:sp>
      <p:sp>
        <p:nvSpPr>
          <p:cNvPr id="15" name="text">
            <a:extLst xmlns:a="http://schemas.openxmlformats.org/drawingml/2006/main">
              <a:ext uri="{FF2B5EF4-FFF2-40B4-BE49-F238E27FC236}">
                <a16:creationId xmlns:a16="http://schemas.microsoft.com/office/drawing/2014/main" id="{D6BFA22D-65AF-4377-8B40-8FCB7839718F}"/>
              </a:ext>
            </a:extLst>
          </p:cNvPr>
          <p:cNvSpPr>
            <a:spLocks xmlns:a="http://schemas.openxmlformats.org/drawingml/2006/main" noGrp="1"/>
          </p:cNvSpPr>
          <p:nvPr/>
        </p:nvSpPr>
        <p:spPr>
          <a:xfrm xmlns:a="http://schemas.openxmlformats.org/drawingml/2006/main">
            <a:off x="10858500" y="6305550"/>
            <a:ext cx="571500" cy="228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r">
              <a:lnSpc>
                <a:spcPct val="112000"/>
              </a:lnSpc>
              <a:buNone/>
              <a:defRPr sz="975" b="0">
                <a:solidFill>
                  <a:srgbClr val="A9B4C7"/>
                </a:solidFill>
                <a:latin typeface="Aptos Mono"/>
                <a:ea typeface="Aptos Mono"/>
                <a:cs typeface="Aptos Mono"/>
              </a:defRPr>
            </a:pPr>
            <a:r>
              <a:rPr sz="975" b="0">
                <a:solidFill>
                  <a:srgbClr val="A9B4C7"/>
                </a:solidFill>
                <a:latin typeface="Aptos Mono"/>
                <a:ea typeface="Aptos Mono"/>
                <a:cs typeface="Aptos Mono"/>
              </a:rPr>
              <a:t>03</a:t>
            </a:r>
          </a:p>
        </p:txBody>
      </p:sp>
    </p:spTree>
    <p:extLst>
      <p:ext uri="{BB962C8B-B14F-4D97-AF65-F5344CB8AC3E}">
        <p14:creationId xmlns:p14="http://schemas.microsoft.com/office/powerpoint/2010/main" val="575559578"/>
      </p:ext>
    </p:extLst>
  </p:cSld>
</p:sld>
</file>

<file path=ppt/slides/slide4.xml><?xml version="1.0" encoding="utf-8"?>
<p:sld xmlns:p="http://schemas.openxmlformats.org/presentationml/2006/main">
  <p:cSld>
    <p:bg>
      <p:bgPr>
        <a:solidFill xmlns:a="http://schemas.openxmlformats.org/drawingml/2006/main">
          <a:srgbClr val="0B1020"/>
        </a:solidFill>
      </p:bgPr>
    </p:bg>
    <p:spTree>
      <p:nvGrpSpPr>
        <p:cNvPr id="1" name=""/>
        <p:cNvGrpSpPr/>
        <p:nvPr/>
      </p:nvGrpSpPr>
      <p:grpSpPr>
        <a:xfrm xmlns:a="http://schemas.openxmlformats.org/drawingml/2006/main"/>
      </p:grpSpPr>
      <p:sp>
        <p:nvSpPr>
          <p:cNvPr id="16" name="">
            <a:extLst xmlns:a="http://schemas.openxmlformats.org/drawingml/2006/main">
              <a:ext uri="{FF2B5EF4-FFF2-40B4-BE49-F238E27FC236}">
                <a16:creationId xmlns:a16="http://schemas.microsoft.com/office/drawing/2014/main" id="{3B749133-FF15-4A7E-92E3-721BBAEDAFD4}"/>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gradFill xmlns:a="http://schemas.openxmlformats.org/drawingml/2006/main">
            <a:gsLst>
              <a:gs pos="0">
                <a:srgbClr val="090D18"/>
              </a:gs>
              <a:gs pos="64000">
                <a:srgbClr val="10172B"/>
              </a:gs>
              <a:gs pos="100000">
                <a:srgbClr val="07121D"/>
              </a:gs>
            </a:gsLst>
            <a:lin ang="1500000"/>
          </a:gradFill>
          <a:ln xmlns:a="http://schemas.openxmlformats.org/drawingml/2006/main" w="0">
            <a:noFill/>
          </a:ln>
        </p:spPr>
      </p:sp>
      <p:sp>
        <p:nvSpPr>
          <p:cNvPr id="2" name="text">
            <a:extLst xmlns:a="http://schemas.openxmlformats.org/drawingml/2006/main">
              <a:ext uri="{FF2B5EF4-FFF2-40B4-BE49-F238E27FC236}">
                <a16:creationId xmlns:a16="http://schemas.microsoft.com/office/drawing/2014/main" id="{286DFCD2-FF6D-4CB3-947E-DCFF5844AF64}"/>
              </a:ext>
            </a:extLst>
          </p:cNvPr>
          <p:cNvSpPr>
            <a:spLocks xmlns:a="http://schemas.openxmlformats.org/drawingml/2006/main" noGrp="1"/>
          </p:cNvSpPr>
          <p:nvPr/>
        </p:nvSpPr>
        <p:spPr>
          <a:xfrm xmlns:a="http://schemas.openxmlformats.org/drawingml/2006/main">
            <a:off x="723900" y="495300"/>
            <a:ext cx="5905500" cy="2667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l">
              <a:lnSpc>
                <a:spcPct val="112000"/>
              </a:lnSpc>
              <a:buNone/>
              <a:defRPr sz="975" b="1">
                <a:solidFill>
                  <a:srgbClr val="A9B4C7"/>
                </a:solidFill>
                <a:latin typeface="Aptos Mono"/>
                <a:ea typeface="Aptos Mono"/>
                <a:cs typeface="Aptos Mono"/>
              </a:defRPr>
            </a:pPr>
            <a:r>
              <a:rPr sz="975" b="1">
                <a:solidFill>
                  <a:srgbClr val="A9B4C7"/>
                </a:solidFill>
                <a:latin typeface="Aptos Mono"/>
                <a:ea typeface="Aptos Mono"/>
                <a:cs typeface="Aptos Mono"/>
              </a:rPr>
              <a:t>THE SIMPLE OFFER</a:t>
            </a:r>
          </a:p>
        </p:txBody>
      </p:sp>
      <p:sp>
        <p:nvSpPr>
          <p:cNvPr id="3" name="text">
            <a:extLst xmlns:a="http://schemas.openxmlformats.org/drawingml/2006/main">
              <a:ext uri="{FF2B5EF4-FFF2-40B4-BE49-F238E27FC236}">
                <a16:creationId xmlns:a16="http://schemas.microsoft.com/office/drawing/2014/main" id="{EE89721A-5D5D-4D30-BE41-BDA826A8CFC5}"/>
              </a:ext>
            </a:extLst>
          </p:cNvPr>
          <p:cNvSpPr>
            <a:spLocks xmlns:a="http://schemas.openxmlformats.org/drawingml/2006/main" noGrp="1"/>
          </p:cNvSpPr>
          <p:nvPr/>
        </p:nvSpPr>
        <p:spPr>
          <a:xfrm xmlns:a="http://schemas.openxmlformats.org/drawingml/2006/main">
            <a:off x="723900" y="819150"/>
            <a:ext cx="8096250" cy="685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l">
              <a:lnSpc>
                <a:spcPct val="102000"/>
              </a:lnSpc>
              <a:buNone/>
              <a:defRPr sz="2850" b="1">
                <a:solidFill>
                  <a:srgbClr val="F7F7FB"/>
                </a:solidFill>
                <a:latin typeface="Aptos"/>
                <a:ea typeface="Aptos"/>
                <a:cs typeface="Aptos"/>
              </a:defRPr>
            </a:pPr>
            <a:r>
              <a:rPr sz="2850" b="1">
                <a:solidFill>
                  <a:srgbClr val="F7F7FB"/>
                </a:solidFill>
                <a:latin typeface="Aptos"/>
                <a:ea typeface="Aptos"/>
                <a:cs typeface="Aptos"/>
              </a:rPr>
              <a:t>What Vellumica does</a:t>
            </a:r>
          </a:p>
        </p:txBody>
      </p:sp>
      <p:pic>
        <p:nvPicPr>
          <p:cNvPr id="19" name=""/>
          <p:cNvPicPr>
            <a:picLocks xmlns:a="http://schemas.openxmlformats.org/drawingml/2006/main" noChangeAspect="1"/>
          </p:cNvPicPr>
          <p:nvPr/>
        </p:nvPicPr>
        <p:blipFill>
          <a:blip xmlns:r="http://schemas.openxmlformats.org/officeDocument/2006/relationships" xmlns:a="http://schemas.openxmlformats.org/drawingml/2006/main" r:embed="Rf5bf48c3c4d34d85"/>
          <a:stretch xmlns:a="http://schemas.openxmlformats.org/drawingml/2006/main"/>
        </p:blipFill>
        <p:spPr>
          <a:xfrm xmlns:a="http://schemas.openxmlformats.org/drawingml/2006/main">
            <a:off x="10382250" y="419100"/>
            <a:ext cx="742950" cy="742950"/>
          </a:xfrm>
          <a:prstGeom xmlns:a="http://schemas.openxmlformats.org/drawingml/2006/main" prst="rect">
            <a:avLst/>
          </a:prstGeom>
        </p:spPr>
      </p:pic>
      <p:sp>
        <p:nvSpPr>
          <p:cNvPr id="5" name="text">
            <a:extLst xmlns:a="http://schemas.openxmlformats.org/drawingml/2006/main">
              <a:ext uri="{FF2B5EF4-FFF2-40B4-BE49-F238E27FC236}">
                <a16:creationId xmlns:a16="http://schemas.microsoft.com/office/drawing/2014/main" id="{521F9104-3980-4E41-BB73-C4FDB1379BB8}"/>
              </a:ext>
            </a:extLst>
          </p:cNvPr>
          <p:cNvSpPr>
            <a:spLocks xmlns:a="http://schemas.openxmlformats.org/drawingml/2006/main" noGrp="1"/>
          </p:cNvSpPr>
          <p:nvPr/>
        </p:nvSpPr>
        <p:spPr>
          <a:xfrm xmlns:a="http://schemas.openxmlformats.org/drawingml/2006/main">
            <a:off x="762000" y="1638300"/>
            <a:ext cx="8858250" cy="7810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l">
              <a:lnSpc>
                <a:spcPct val="108000"/>
              </a:lnSpc>
              <a:buNone/>
              <a:defRPr sz="2325" b="1">
                <a:solidFill>
                  <a:srgbClr val="F7F7FB"/>
                </a:solidFill>
                <a:latin typeface="Aptos"/>
                <a:ea typeface="Aptos"/>
                <a:cs typeface="Aptos"/>
              </a:defRPr>
            </a:pPr>
            <a:r>
              <a:rPr sz="2325" b="1">
                <a:solidFill>
                  <a:srgbClr val="F7F7FB"/>
                </a:solidFill>
                <a:latin typeface="Aptos"/>
                <a:ea typeface="Aptos"/>
                <a:cs typeface="Aptos"/>
              </a:rPr>
              <a:t>Vellumica lets a business create its own operating system for the way it already works.</a:t>
            </a:r>
          </a:p>
        </p:txBody>
      </p:sp>
      <p:sp>
        <p:nvSpPr>
          <p:cNvPr id="6" name="text">
            <a:extLst xmlns:a="http://schemas.openxmlformats.org/drawingml/2006/main">
              <a:ext uri="{FF2B5EF4-FFF2-40B4-BE49-F238E27FC236}">
                <a16:creationId xmlns:a16="http://schemas.microsoft.com/office/drawing/2014/main" id="{D1D9A62A-A765-4338-809C-B0A343D7FDFA}"/>
              </a:ext>
            </a:extLst>
          </p:cNvPr>
          <p:cNvSpPr>
            <a:spLocks xmlns:a="http://schemas.openxmlformats.org/drawingml/2006/main" noGrp="1"/>
          </p:cNvSpPr>
          <p:nvPr/>
        </p:nvSpPr>
        <p:spPr>
          <a:xfrm xmlns:a="http://schemas.openxmlformats.org/drawingml/2006/main">
            <a:off x="1123950" y="3048000"/>
            <a:ext cx="8858250" cy="4381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l">
              <a:lnSpc>
                <a:spcPct val="110000"/>
              </a:lnSpc>
              <a:buNone/>
              <a:defRPr sz="1650" b="0">
                <a:solidFill>
                  <a:srgbClr val="F7F7FB"/>
                </a:solidFill>
                <a:latin typeface="Aptos"/>
                <a:ea typeface="Aptos"/>
                <a:cs typeface="Aptos"/>
              </a:defRPr>
            </a:pPr>
            <a:r>
              <a:rPr sz="1650" b="0">
                <a:solidFill>
                  <a:srgbClr val="F7F7FB"/>
                </a:solidFill>
                <a:latin typeface="Aptos"/>
                <a:ea typeface="Aptos"/>
                <a:cs typeface="Aptos"/>
              </a:rPr>
              <a:t>Build a custom CRM or workflow app from templates or from scratch</a:t>
            </a:r>
          </a:p>
        </p:txBody>
      </p:sp>
      <p:sp>
        <p:nvSpPr>
          <p:cNvPr id="7" name="bullet marker">
            <a:extLst xmlns:a="http://schemas.openxmlformats.org/drawingml/2006/main">
              <a:ext uri="{FF2B5EF4-FFF2-40B4-BE49-F238E27FC236}">
                <a16:creationId xmlns:a16="http://schemas.microsoft.com/office/drawing/2014/main" id="{B8D34972-1C76-45CF-8EAD-6E0B5FA0E158}"/>
              </a:ext>
            </a:extLst>
          </p:cNvPr>
          <p:cNvSpPr>
            <a:spLocks xmlns:a="http://schemas.openxmlformats.org/drawingml/2006/main" noGrp="1"/>
          </p:cNvSpPr>
          <p:nvPr/>
        </p:nvSpPr>
        <p:spPr>
          <a:xfrm xmlns:a="http://schemas.openxmlformats.org/drawingml/2006/main">
            <a:off x="876300" y="3162300"/>
            <a:ext cx="95250" cy="95250"/>
          </a:xfrm>
          <a:prstGeom xmlns:a="http://schemas.openxmlformats.org/drawingml/2006/main" prst="ellipse">
            <a:avLst/>
          </a:prstGeom>
          <a:solidFill xmlns:a="http://schemas.openxmlformats.org/drawingml/2006/main">
            <a:srgbClr val="7C8CFF"/>
          </a:solidFill>
          <a:ln xmlns:a="http://schemas.openxmlformats.org/drawingml/2006/main" w="0">
            <a:noFill/>
          </a:ln>
        </p:spPr>
      </p:sp>
      <p:sp>
        <p:nvSpPr>
          <p:cNvPr id="8" name="text">
            <a:extLst xmlns:a="http://schemas.openxmlformats.org/drawingml/2006/main">
              <a:ext uri="{FF2B5EF4-FFF2-40B4-BE49-F238E27FC236}">
                <a16:creationId xmlns:a16="http://schemas.microsoft.com/office/drawing/2014/main" id="{B42623D6-DBB5-49A5-8206-3486818C6DC0}"/>
              </a:ext>
            </a:extLst>
          </p:cNvPr>
          <p:cNvSpPr>
            <a:spLocks xmlns:a="http://schemas.openxmlformats.org/drawingml/2006/main" noGrp="1"/>
          </p:cNvSpPr>
          <p:nvPr/>
        </p:nvSpPr>
        <p:spPr>
          <a:xfrm xmlns:a="http://schemas.openxmlformats.org/drawingml/2006/main">
            <a:off x="1123950" y="3657600"/>
            <a:ext cx="8858250" cy="4381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l">
              <a:lnSpc>
                <a:spcPct val="110000"/>
              </a:lnSpc>
              <a:buNone/>
              <a:defRPr sz="1650" b="0">
                <a:solidFill>
                  <a:srgbClr val="F7F7FB"/>
                </a:solidFill>
                <a:latin typeface="Aptos"/>
                <a:ea typeface="Aptos"/>
                <a:cs typeface="Aptos"/>
              </a:defRPr>
            </a:pPr>
            <a:r>
              <a:rPr sz="1650" b="0">
                <a:solidFill>
                  <a:srgbClr val="F7F7FB"/>
                </a:solidFill>
                <a:latin typeface="Aptos"/>
                <a:ea typeface="Aptos"/>
                <a:cs typeface="Aptos"/>
              </a:rPr>
              <a:t>Add the fields your business actually tracks</a:t>
            </a:r>
          </a:p>
        </p:txBody>
      </p:sp>
      <p:sp>
        <p:nvSpPr>
          <p:cNvPr id="9" name="bullet marker">
            <a:extLst xmlns:a="http://schemas.openxmlformats.org/drawingml/2006/main">
              <a:ext uri="{FF2B5EF4-FFF2-40B4-BE49-F238E27FC236}">
                <a16:creationId xmlns:a16="http://schemas.microsoft.com/office/drawing/2014/main" id="{710B9296-E78B-4E4E-B857-B5604810A076}"/>
              </a:ext>
            </a:extLst>
          </p:cNvPr>
          <p:cNvSpPr>
            <a:spLocks xmlns:a="http://schemas.openxmlformats.org/drawingml/2006/main" noGrp="1"/>
          </p:cNvSpPr>
          <p:nvPr/>
        </p:nvSpPr>
        <p:spPr>
          <a:xfrm xmlns:a="http://schemas.openxmlformats.org/drawingml/2006/main">
            <a:off x="876300" y="3771900"/>
            <a:ext cx="95250" cy="95250"/>
          </a:xfrm>
          <a:prstGeom xmlns:a="http://schemas.openxmlformats.org/drawingml/2006/main" prst="ellipse">
            <a:avLst/>
          </a:prstGeom>
          <a:solidFill xmlns:a="http://schemas.openxmlformats.org/drawingml/2006/main">
            <a:srgbClr val="45D6A3"/>
          </a:solidFill>
          <a:ln xmlns:a="http://schemas.openxmlformats.org/drawingml/2006/main" w="0">
            <a:noFill/>
          </a:ln>
        </p:spPr>
      </p:sp>
      <p:sp>
        <p:nvSpPr>
          <p:cNvPr id="10" name="text">
            <a:extLst xmlns:a="http://schemas.openxmlformats.org/drawingml/2006/main">
              <a:ext uri="{FF2B5EF4-FFF2-40B4-BE49-F238E27FC236}">
                <a16:creationId xmlns:a16="http://schemas.microsoft.com/office/drawing/2014/main" id="{8CE559F6-87AD-4A6A-863E-3C4076B100E6}"/>
              </a:ext>
            </a:extLst>
          </p:cNvPr>
          <p:cNvSpPr>
            <a:spLocks xmlns:a="http://schemas.openxmlformats.org/drawingml/2006/main" noGrp="1"/>
          </p:cNvSpPr>
          <p:nvPr/>
        </p:nvSpPr>
        <p:spPr>
          <a:xfrm xmlns:a="http://schemas.openxmlformats.org/drawingml/2006/main">
            <a:off x="1123950" y="4267200"/>
            <a:ext cx="8858250" cy="4381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l">
              <a:lnSpc>
                <a:spcPct val="110000"/>
              </a:lnSpc>
              <a:buNone/>
              <a:defRPr sz="1650" b="0">
                <a:solidFill>
                  <a:srgbClr val="F7F7FB"/>
                </a:solidFill>
                <a:latin typeface="Aptos"/>
                <a:ea typeface="Aptos"/>
                <a:cs typeface="Aptos"/>
              </a:defRPr>
            </a:pPr>
            <a:r>
              <a:rPr sz="1650" b="0">
                <a:solidFill>
                  <a:srgbClr val="F7F7FB"/>
                </a:solidFill>
                <a:latin typeface="Aptos"/>
                <a:ea typeface="Aptos"/>
                <a:cs typeface="Aptos"/>
              </a:rPr>
              <a:t>Move work through stages with a drag-and-drop board</a:t>
            </a:r>
          </a:p>
        </p:txBody>
      </p:sp>
      <p:sp>
        <p:nvSpPr>
          <p:cNvPr id="11" name="bullet marker">
            <a:extLst xmlns:a="http://schemas.openxmlformats.org/drawingml/2006/main">
              <a:ext uri="{FF2B5EF4-FFF2-40B4-BE49-F238E27FC236}">
                <a16:creationId xmlns:a16="http://schemas.microsoft.com/office/drawing/2014/main" id="{03A1D8D9-2CEA-4697-B829-D4BE230EC829}"/>
              </a:ext>
            </a:extLst>
          </p:cNvPr>
          <p:cNvSpPr>
            <a:spLocks xmlns:a="http://schemas.openxmlformats.org/drawingml/2006/main" noGrp="1"/>
          </p:cNvSpPr>
          <p:nvPr/>
        </p:nvSpPr>
        <p:spPr>
          <a:xfrm xmlns:a="http://schemas.openxmlformats.org/drawingml/2006/main">
            <a:off x="876300" y="4381500"/>
            <a:ext cx="95250" cy="95250"/>
          </a:xfrm>
          <a:prstGeom xmlns:a="http://schemas.openxmlformats.org/drawingml/2006/main" prst="ellipse">
            <a:avLst/>
          </a:prstGeom>
          <a:solidFill xmlns:a="http://schemas.openxmlformats.org/drawingml/2006/main">
            <a:srgbClr val="7C8CFF"/>
          </a:solidFill>
          <a:ln xmlns:a="http://schemas.openxmlformats.org/drawingml/2006/main" w="0">
            <a:noFill/>
          </a:ln>
        </p:spPr>
      </p:sp>
      <p:sp>
        <p:nvSpPr>
          <p:cNvPr id="12" name="text">
            <a:extLst xmlns:a="http://schemas.openxmlformats.org/drawingml/2006/main">
              <a:ext uri="{FF2B5EF4-FFF2-40B4-BE49-F238E27FC236}">
                <a16:creationId xmlns:a16="http://schemas.microsoft.com/office/drawing/2014/main" id="{2947DC24-44E6-48C4-89D2-87DBEF40CDD9}"/>
              </a:ext>
            </a:extLst>
          </p:cNvPr>
          <p:cNvSpPr>
            <a:spLocks xmlns:a="http://schemas.openxmlformats.org/drawingml/2006/main" noGrp="1"/>
          </p:cNvSpPr>
          <p:nvPr/>
        </p:nvSpPr>
        <p:spPr>
          <a:xfrm xmlns:a="http://schemas.openxmlformats.org/drawingml/2006/main">
            <a:off x="1123950" y="4876800"/>
            <a:ext cx="8858250" cy="4381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l">
              <a:lnSpc>
                <a:spcPct val="110000"/>
              </a:lnSpc>
              <a:buNone/>
              <a:defRPr sz="1650" b="0">
                <a:solidFill>
                  <a:srgbClr val="F7F7FB"/>
                </a:solidFill>
                <a:latin typeface="Aptos"/>
                <a:ea typeface="Aptos"/>
                <a:cs typeface="Aptos"/>
              </a:defRPr>
            </a:pPr>
            <a:r>
              <a:rPr sz="1650" b="0">
                <a:solidFill>
                  <a:srgbClr val="F7F7FB"/>
                </a:solidFill>
                <a:latin typeface="Aptos"/>
                <a:ea typeface="Aptos"/>
                <a:cs typeface="Aptos"/>
              </a:rPr>
              <a:t>Connect data through Google Sheets, file syncs, webhooks and imports</a:t>
            </a:r>
          </a:p>
        </p:txBody>
      </p:sp>
      <p:sp>
        <p:nvSpPr>
          <p:cNvPr id="13" name="bullet marker">
            <a:extLst xmlns:a="http://schemas.openxmlformats.org/drawingml/2006/main">
              <a:ext uri="{FF2B5EF4-FFF2-40B4-BE49-F238E27FC236}">
                <a16:creationId xmlns:a16="http://schemas.microsoft.com/office/drawing/2014/main" id="{9A6D98B6-9CFC-4ADE-92BC-6D42C5863F04}"/>
              </a:ext>
            </a:extLst>
          </p:cNvPr>
          <p:cNvSpPr>
            <a:spLocks xmlns:a="http://schemas.openxmlformats.org/drawingml/2006/main" noGrp="1"/>
          </p:cNvSpPr>
          <p:nvPr/>
        </p:nvSpPr>
        <p:spPr>
          <a:xfrm xmlns:a="http://schemas.openxmlformats.org/drawingml/2006/main">
            <a:off x="876300" y="4991100"/>
            <a:ext cx="95250" cy="95250"/>
          </a:xfrm>
          <a:prstGeom xmlns:a="http://schemas.openxmlformats.org/drawingml/2006/main" prst="ellipse">
            <a:avLst/>
          </a:prstGeom>
          <a:solidFill xmlns:a="http://schemas.openxmlformats.org/drawingml/2006/main">
            <a:srgbClr val="45D6A3"/>
          </a:solidFill>
          <a:ln xmlns:a="http://schemas.openxmlformats.org/drawingml/2006/main" w="0">
            <a:noFill/>
          </a:ln>
        </p:spPr>
      </p:sp>
      <p:sp>
        <p:nvSpPr>
          <p:cNvPr id="14" name="text">
            <a:extLst xmlns:a="http://schemas.openxmlformats.org/drawingml/2006/main">
              <a:ext uri="{FF2B5EF4-FFF2-40B4-BE49-F238E27FC236}">
                <a16:creationId xmlns:a16="http://schemas.microsoft.com/office/drawing/2014/main" id="{5ECECC35-D5E7-48CF-8A66-4F99E8A75B02}"/>
              </a:ext>
            </a:extLst>
          </p:cNvPr>
          <p:cNvSpPr>
            <a:spLocks xmlns:a="http://schemas.openxmlformats.org/drawingml/2006/main" noGrp="1"/>
          </p:cNvSpPr>
          <p:nvPr/>
        </p:nvSpPr>
        <p:spPr>
          <a:xfrm xmlns:a="http://schemas.openxmlformats.org/drawingml/2006/main">
            <a:off x="723900" y="6305550"/>
            <a:ext cx="2095500" cy="228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l">
              <a:lnSpc>
                <a:spcPct val="112000"/>
              </a:lnSpc>
              <a:buNone/>
              <a:defRPr sz="975" b="0">
                <a:solidFill>
                  <a:srgbClr val="A9B4C7"/>
                </a:solidFill>
                <a:latin typeface="Aptos Mono"/>
                <a:ea typeface="Aptos Mono"/>
                <a:cs typeface="Aptos Mono"/>
              </a:defRPr>
            </a:pPr>
            <a:r>
              <a:rPr sz="975" b="0">
                <a:solidFill>
                  <a:srgbClr val="A9B4C7"/>
                </a:solidFill>
                <a:latin typeface="Aptos Mono"/>
                <a:ea typeface="Aptos Mono"/>
                <a:cs typeface="Aptos Mono"/>
              </a:rPr>
              <a:t>Vellumica</a:t>
            </a:r>
          </a:p>
        </p:txBody>
      </p:sp>
      <p:sp>
        <p:nvSpPr>
          <p:cNvPr id="15" name="text">
            <a:extLst xmlns:a="http://schemas.openxmlformats.org/drawingml/2006/main">
              <a:ext uri="{FF2B5EF4-FFF2-40B4-BE49-F238E27FC236}">
                <a16:creationId xmlns:a16="http://schemas.microsoft.com/office/drawing/2014/main" id="{098CBBFA-A6FC-4436-8B0E-2A3754728A8A}"/>
              </a:ext>
            </a:extLst>
          </p:cNvPr>
          <p:cNvSpPr>
            <a:spLocks xmlns:a="http://schemas.openxmlformats.org/drawingml/2006/main" noGrp="1"/>
          </p:cNvSpPr>
          <p:nvPr/>
        </p:nvSpPr>
        <p:spPr>
          <a:xfrm xmlns:a="http://schemas.openxmlformats.org/drawingml/2006/main">
            <a:off x="10858500" y="6305550"/>
            <a:ext cx="571500" cy="228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r">
              <a:lnSpc>
                <a:spcPct val="112000"/>
              </a:lnSpc>
              <a:buNone/>
              <a:defRPr sz="975" b="0">
                <a:solidFill>
                  <a:srgbClr val="A9B4C7"/>
                </a:solidFill>
                <a:latin typeface="Aptos Mono"/>
                <a:ea typeface="Aptos Mono"/>
                <a:cs typeface="Aptos Mono"/>
              </a:defRPr>
            </a:pPr>
            <a:r>
              <a:rPr sz="975" b="0">
                <a:solidFill>
                  <a:srgbClr val="A9B4C7"/>
                </a:solidFill>
                <a:latin typeface="Aptos Mono"/>
                <a:ea typeface="Aptos Mono"/>
                <a:cs typeface="Aptos Mono"/>
              </a:rPr>
              <a:t>04</a:t>
            </a:r>
          </a:p>
        </p:txBody>
      </p:sp>
    </p:spTree>
    <p:extLst>
      <p:ext uri="{BB962C8B-B14F-4D97-AF65-F5344CB8AC3E}">
        <p14:creationId xmlns:p14="http://schemas.microsoft.com/office/powerpoint/2010/main" val="331436648"/>
      </p:ext>
    </p:extLst>
  </p:cSld>
</p:sld>
</file>

<file path=ppt/slides/slide5.xml><?xml version="1.0" encoding="utf-8"?>
<p:sld xmlns:p="http://schemas.openxmlformats.org/presentationml/2006/main">
  <p:cSld>
    <p:bg>
      <p:bgPr>
        <a:solidFill xmlns:a="http://schemas.openxmlformats.org/drawingml/2006/main">
          <a:srgbClr val="0B1020"/>
        </a:solidFill>
      </p:bgPr>
    </p:bg>
    <p:spTree>
      <p:nvGrpSpPr>
        <p:cNvPr id="1" name=""/>
        <p:cNvGrpSpPr/>
        <p:nvPr/>
      </p:nvGrpSpPr>
      <p:grpSpPr>
        <a:xfrm xmlns:a="http://schemas.openxmlformats.org/drawingml/2006/main"/>
      </p:grpSpPr>
      <p:sp>
        <p:nvSpPr>
          <p:cNvPr id="52" name="">
            <a:extLst xmlns:a="http://schemas.openxmlformats.org/drawingml/2006/main">
              <a:ext uri="{FF2B5EF4-FFF2-40B4-BE49-F238E27FC236}">
                <a16:creationId xmlns:a16="http://schemas.microsoft.com/office/drawing/2014/main" id="{58D40285-B786-4C81-AAA9-01F51F78E093}"/>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gradFill xmlns:a="http://schemas.openxmlformats.org/drawingml/2006/main">
            <a:gsLst>
              <a:gs pos="0">
                <a:srgbClr val="090D18"/>
              </a:gs>
              <a:gs pos="64000">
                <a:srgbClr val="10172B"/>
              </a:gs>
              <a:gs pos="100000">
                <a:srgbClr val="07121D"/>
              </a:gs>
            </a:gsLst>
            <a:lin ang="1500000"/>
          </a:gradFill>
          <a:ln xmlns:a="http://schemas.openxmlformats.org/drawingml/2006/main" w="0">
            <a:noFill/>
          </a:ln>
        </p:spPr>
      </p:sp>
      <p:sp>
        <p:nvSpPr>
          <p:cNvPr id="2" name="text">
            <a:extLst xmlns:a="http://schemas.openxmlformats.org/drawingml/2006/main">
              <a:ext uri="{FF2B5EF4-FFF2-40B4-BE49-F238E27FC236}">
                <a16:creationId xmlns:a16="http://schemas.microsoft.com/office/drawing/2014/main" id="{F41E80B6-7E55-499E-8A86-B1651E6F0922}"/>
              </a:ext>
            </a:extLst>
          </p:cNvPr>
          <p:cNvSpPr>
            <a:spLocks xmlns:a="http://schemas.openxmlformats.org/drawingml/2006/main" noGrp="1"/>
          </p:cNvSpPr>
          <p:nvPr/>
        </p:nvSpPr>
        <p:spPr>
          <a:xfrm xmlns:a="http://schemas.openxmlformats.org/drawingml/2006/main">
            <a:off x="723900" y="495300"/>
            <a:ext cx="5905500" cy="2667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l">
              <a:lnSpc>
                <a:spcPct val="112000"/>
              </a:lnSpc>
              <a:buNone/>
              <a:defRPr sz="975" b="1">
                <a:solidFill>
                  <a:srgbClr val="A9B4C7"/>
                </a:solidFill>
                <a:latin typeface="Aptos Mono"/>
                <a:ea typeface="Aptos Mono"/>
                <a:cs typeface="Aptos Mono"/>
              </a:defRPr>
            </a:pPr>
            <a:r>
              <a:rPr sz="975" b="1">
                <a:solidFill>
                  <a:srgbClr val="A9B4C7"/>
                </a:solidFill>
                <a:latin typeface="Aptos Mono"/>
                <a:ea typeface="Aptos Mono"/>
                <a:cs typeface="Aptos Mono"/>
              </a:rPr>
              <a:t>CATALOGUE PRICING</a:t>
            </a:r>
          </a:p>
        </p:txBody>
      </p:sp>
      <p:sp>
        <p:nvSpPr>
          <p:cNvPr id="3" name="text">
            <a:extLst xmlns:a="http://schemas.openxmlformats.org/drawingml/2006/main">
              <a:ext uri="{FF2B5EF4-FFF2-40B4-BE49-F238E27FC236}">
                <a16:creationId xmlns:a16="http://schemas.microsoft.com/office/drawing/2014/main" id="{5E0D3B3F-72F6-4F0D-B009-46BF4FA6EB13}"/>
              </a:ext>
            </a:extLst>
          </p:cNvPr>
          <p:cNvSpPr>
            <a:spLocks xmlns:a="http://schemas.openxmlformats.org/drawingml/2006/main" noGrp="1"/>
          </p:cNvSpPr>
          <p:nvPr/>
        </p:nvSpPr>
        <p:spPr>
          <a:xfrm xmlns:a="http://schemas.openxmlformats.org/drawingml/2006/main">
            <a:off x="723900" y="819150"/>
            <a:ext cx="8096250" cy="685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l">
              <a:lnSpc>
                <a:spcPct val="102000"/>
              </a:lnSpc>
              <a:buNone/>
              <a:defRPr sz="2850" b="1">
                <a:solidFill>
                  <a:srgbClr val="F7F7FB"/>
                </a:solidFill>
                <a:latin typeface="Aptos"/>
                <a:ea typeface="Aptos"/>
                <a:cs typeface="Aptos"/>
              </a:defRPr>
            </a:pPr>
            <a:r>
              <a:rPr sz="2850" b="1">
                <a:solidFill>
                  <a:srgbClr val="F7F7FB"/>
                </a:solidFill>
                <a:latin typeface="Aptos"/>
                <a:ea typeface="Aptos"/>
                <a:cs typeface="Aptos"/>
              </a:rPr>
              <a:t>Vellumica plans</a:t>
            </a:r>
          </a:p>
        </p:txBody>
      </p:sp>
      <p:pic>
        <p:nvPicPr>
          <p:cNvPr id="55" name=""/>
          <p:cNvPicPr>
            <a:picLocks xmlns:a="http://schemas.openxmlformats.org/drawingml/2006/main" noChangeAspect="1"/>
          </p:cNvPicPr>
          <p:nvPr/>
        </p:nvPicPr>
        <p:blipFill>
          <a:blip xmlns:r="http://schemas.openxmlformats.org/officeDocument/2006/relationships" xmlns:a="http://schemas.openxmlformats.org/drawingml/2006/main" r:embed="R1c420dac62bf4c18"/>
          <a:stretch xmlns:a="http://schemas.openxmlformats.org/drawingml/2006/main"/>
        </p:blipFill>
        <p:spPr>
          <a:xfrm xmlns:a="http://schemas.openxmlformats.org/drawingml/2006/main">
            <a:off x="10382250" y="419100"/>
            <a:ext cx="742950" cy="742950"/>
          </a:xfrm>
          <a:prstGeom xmlns:a="http://schemas.openxmlformats.org/drawingml/2006/main" prst="rect">
            <a:avLst/>
          </a:prstGeom>
        </p:spPr>
      </p:pic>
      <p:sp>
        <p:nvSpPr>
          <p:cNvPr id="5" name="text">
            <a:extLst xmlns:a="http://schemas.openxmlformats.org/drawingml/2006/main">
              <a:ext uri="{FF2B5EF4-FFF2-40B4-BE49-F238E27FC236}">
                <a16:creationId xmlns:a16="http://schemas.microsoft.com/office/drawing/2014/main" id="{0402165A-C07B-4CF0-8725-9624C1D2FB3B}"/>
              </a:ext>
            </a:extLst>
          </p:cNvPr>
          <p:cNvSpPr>
            <a:spLocks xmlns:a="http://schemas.openxmlformats.org/drawingml/2006/main" noGrp="1"/>
          </p:cNvSpPr>
          <p:nvPr/>
        </p:nvSpPr>
        <p:spPr>
          <a:xfrm xmlns:a="http://schemas.openxmlformats.org/drawingml/2006/main">
            <a:off x="762000" y="1390650"/>
            <a:ext cx="7810500" cy="4572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l">
              <a:lnSpc>
                <a:spcPct val="108000"/>
              </a:lnSpc>
              <a:buNone/>
              <a:defRPr sz="1800" b="1">
                <a:solidFill>
                  <a:srgbClr val="F7F7FB"/>
                </a:solidFill>
                <a:latin typeface="Aptos"/>
                <a:ea typeface="Aptos"/>
                <a:cs typeface="Aptos"/>
              </a:defRPr>
            </a:pPr>
            <a:r>
              <a:rPr sz="1800" b="1">
                <a:solidFill>
                  <a:srgbClr val="F7F7FB"/>
                </a:solidFill>
                <a:latin typeface="Aptos"/>
                <a:ea typeface="Aptos"/>
                <a:cs typeface="Aptos"/>
              </a:rPr>
              <a:t>Workspace pricing helps small teams start without paying per seat from day one.</a:t>
            </a:r>
          </a:p>
        </p:txBody>
      </p:sp>
      <p:sp>
        <p:nvSpPr>
          <p:cNvPr id="6" name="">
            <a:extLst xmlns:a="http://schemas.openxmlformats.org/drawingml/2006/main">
              <a:ext uri="{FF2B5EF4-FFF2-40B4-BE49-F238E27FC236}">
                <a16:creationId xmlns:a16="http://schemas.microsoft.com/office/drawing/2014/main" id="{C7AEF112-4CCD-45E8-A6B3-2D28A5D2E36E}"/>
              </a:ext>
            </a:extLst>
          </p:cNvPr>
          <p:cNvSpPr>
            <a:spLocks xmlns:a="http://schemas.openxmlformats.org/drawingml/2006/main" noGrp="1"/>
          </p:cNvSpPr>
          <p:nvPr/>
        </p:nvSpPr>
        <p:spPr>
          <a:xfrm xmlns:a="http://schemas.openxmlformats.org/drawingml/2006/main">
            <a:off x="762000" y="2171700"/>
            <a:ext cx="1619250" cy="361950"/>
          </a:xfrm>
          <a:prstGeom xmlns:a="http://schemas.openxmlformats.org/drawingml/2006/main" prst="rect">
            <a:avLst/>
          </a:prstGeom>
          <a:solidFill xmlns:a="http://schemas.openxmlformats.org/drawingml/2006/main">
            <a:srgbClr val="17213A"/>
          </a:solidFill>
          <a:ln xmlns:a="http://schemas.openxmlformats.org/drawingml/2006/main" w="9525">
            <a:solidFill>
              <a:srgbClr val="2D3B55"/>
            </a:solidFill>
          </a:ln>
        </p:spPr>
        <p:txBody>
          <a:bodyPr xmlns:a="http://schemas.openxmlformats.org/drawingml/2006/main" wrap="square" lIns="95250" tIns="38100" rIns="95250" bIns="38100" anchor="ctr"/>
          <a:lstStyle xmlns:a="http://schemas.openxmlformats.org/drawingml/2006/main"/>
          <a:p xmlns:a="http://schemas.openxmlformats.org/drawingml/2006/main">
            <a:pPr algn="l">
              <a:lnSpc>
                <a:spcPct val="108000"/>
              </a:lnSpc>
              <a:buNone/>
              <a:defRPr sz="900" b="1">
                <a:solidFill>
                  <a:srgbClr val="45D6A3"/>
                </a:solidFill>
                <a:latin typeface="Aptos Mono"/>
                <a:ea typeface="Aptos Mono"/>
                <a:cs typeface="Aptos Mono"/>
              </a:defRPr>
            </a:pPr>
            <a:r>
              <a:rPr sz="900" b="1">
                <a:solidFill>
                  <a:srgbClr val="45D6A3"/>
                </a:solidFill>
                <a:latin typeface="Aptos Mono"/>
                <a:ea typeface="Aptos Mono"/>
                <a:cs typeface="Aptos Mono"/>
              </a:rPr>
              <a:t>Plan</a:t>
            </a:r>
          </a:p>
        </p:txBody>
      </p:sp>
      <p:sp>
        <p:nvSpPr>
          <p:cNvPr id="7" name="">
            <a:extLst xmlns:a="http://schemas.openxmlformats.org/drawingml/2006/main">
              <a:ext uri="{FF2B5EF4-FFF2-40B4-BE49-F238E27FC236}">
                <a16:creationId xmlns:a16="http://schemas.microsoft.com/office/drawing/2014/main" id="{D3E43C6D-763F-4C46-B795-5A4B25799966}"/>
              </a:ext>
            </a:extLst>
          </p:cNvPr>
          <p:cNvSpPr>
            <a:spLocks xmlns:a="http://schemas.openxmlformats.org/drawingml/2006/main" noGrp="1"/>
          </p:cNvSpPr>
          <p:nvPr/>
        </p:nvSpPr>
        <p:spPr>
          <a:xfrm xmlns:a="http://schemas.openxmlformats.org/drawingml/2006/main">
            <a:off x="2381250" y="2171700"/>
            <a:ext cx="1381125" cy="361950"/>
          </a:xfrm>
          <a:prstGeom xmlns:a="http://schemas.openxmlformats.org/drawingml/2006/main" prst="rect">
            <a:avLst/>
          </a:prstGeom>
          <a:solidFill xmlns:a="http://schemas.openxmlformats.org/drawingml/2006/main">
            <a:srgbClr val="17213A"/>
          </a:solidFill>
          <a:ln xmlns:a="http://schemas.openxmlformats.org/drawingml/2006/main" w="9525">
            <a:solidFill>
              <a:srgbClr val="2D3B55"/>
            </a:solidFill>
          </a:ln>
        </p:spPr>
        <p:txBody>
          <a:bodyPr xmlns:a="http://schemas.openxmlformats.org/drawingml/2006/main" wrap="square" lIns="95250" tIns="38100" rIns="95250" bIns="38100" anchor="ctr"/>
          <a:lstStyle xmlns:a="http://schemas.openxmlformats.org/drawingml/2006/main"/>
          <a:p xmlns:a="http://schemas.openxmlformats.org/drawingml/2006/main">
            <a:pPr algn="l">
              <a:lnSpc>
                <a:spcPct val="108000"/>
              </a:lnSpc>
              <a:buNone/>
              <a:defRPr sz="900" b="1">
                <a:solidFill>
                  <a:srgbClr val="45D6A3"/>
                </a:solidFill>
                <a:latin typeface="Aptos Mono"/>
                <a:ea typeface="Aptos Mono"/>
                <a:cs typeface="Aptos Mono"/>
              </a:defRPr>
            </a:pPr>
            <a:r>
              <a:rPr sz="900" b="1">
                <a:solidFill>
                  <a:srgbClr val="45D6A3"/>
                </a:solidFill>
                <a:latin typeface="Aptos Mono"/>
                <a:ea typeface="Aptos Mono"/>
                <a:cs typeface="Aptos Mono"/>
              </a:rPr>
              <a:t>Monthly</a:t>
            </a:r>
          </a:p>
        </p:txBody>
      </p:sp>
      <p:sp>
        <p:nvSpPr>
          <p:cNvPr id="8" name="">
            <a:extLst xmlns:a="http://schemas.openxmlformats.org/drawingml/2006/main">
              <a:ext uri="{FF2B5EF4-FFF2-40B4-BE49-F238E27FC236}">
                <a16:creationId xmlns:a16="http://schemas.microsoft.com/office/drawing/2014/main" id="{7FF38D27-3820-4D6C-8662-74F4BAA670D7}"/>
              </a:ext>
            </a:extLst>
          </p:cNvPr>
          <p:cNvSpPr>
            <a:spLocks xmlns:a="http://schemas.openxmlformats.org/drawingml/2006/main" noGrp="1"/>
          </p:cNvSpPr>
          <p:nvPr/>
        </p:nvSpPr>
        <p:spPr>
          <a:xfrm xmlns:a="http://schemas.openxmlformats.org/drawingml/2006/main">
            <a:off x="3762375" y="2171700"/>
            <a:ext cx="1190625" cy="361950"/>
          </a:xfrm>
          <a:prstGeom xmlns:a="http://schemas.openxmlformats.org/drawingml/2006/main" prst="rect">
            <a:avLst/>
          </a:prstGeom>
          <a:solidFill xmlns:a="http://schemas.openxmlformats.org/drawingml/2006/main">
            <a:srgbClr val="17213A"/>
          </a:solidFill>
          <a:ln xmlns:a="http://schemas.openxmlformats.org/drawingml/2006/main" w="9525">
            <a:solidFill>
              <a:srgbClr val="2D3B55"/>
            </a:solidFill>
          </a:ln>
        </p:spPr>
        <p:txBody>
          <a:bodyPr xmlns:a="http://schemas.openxmlformats.org/drawingml/2006/main" wrap="square" lIns="95250" tIns="38100" rIns="95250" bIns="38100" anchor="ctr"/>
          <a:lstStyle xmlns:a="http://schemas.openxmlformats.org/drawingml/2006/main"/>
          <a:p xmlns:a="http://schemas.openxmlformats.org/drawingml/2006/main">
            <a:pPr algn="l">
              <a:lnSpc>
                <a:spcPct val="108000"/>
              </a:lnSpc>
              <a:buNone/>
              <a:defRPr sz="900" b="1">
                <a:solidFill>
                  <a:srgbClr val="45D6A3"/>
                </a:solidFill>
                <a:latin typeface="Aptos Mono"/>
                <a:ea typeface="Aptos Mono"/>
                <a:cs typeface="Aptos Mono"/>
              </a:defRPr>
            </a:pPr>
            <a:r>
              <a:rPr sz="900" b="1">
                <a:solidFill>
                  <a:srgbClr val="45D6A3"/>
                </a:solidFill>
                <a:latin typeface="Aptos Mono"/>
                <a:ea typeface="Aptos Mono"/>
                <a:cs typeface="Aptos Mono"/>
              </a:rPr>
              <a:t>Users</a:t>
            </a:r>
          </a:p>
        </p:txBody>
      </p:sp>
      <p:sp>
        <p:nvSpPr>
          <p:cNvPr id="9" name="">
            <a:extLst xmlns:a="http://schemas.openxmlformats.org/drawingml/2006/main">
              <a:ext uri="{FF2B5EF4-FFF2-40B4-BE49-F238E27FC236}">
                <a16:creationId xmlns:a16="http://schemas.microsoft.com/office/drawing/2014/main" id="{9896A7CC-9DE8-4DF0-9895-327E3571957D}"/>
              </a:ext>
            </a:extLst>
          </p:cNvPr>
          <p:cNvSpPr>
            <a:spLocks xmlns:a="http://schemas.openxmlformats.org/drawingml/2006/main" noGrp="1"/>
          </p:cNvSpPr>
          <p:nvPr/>
        </p:nvSpPr>
        <p:spPr>
          <a:xfrm xmlns:a="http://schemas.openxmlformats.org/drawingml/2006/main">
            <a:off x="4953000" y="2171700"/>
            <a:ext cx="1143000" cy="361950"/>
          </a:xfrm>
          <a:prstGeom xmlns:a="http://schemas.openxmlformats.org/drawingml/2006/main" prst="rect">
            <a:avLst/>
          </a:prstGeom>
          <a:solidFill xmlns:a="http://schemas.openxmlformats.org/drawingml/2006/main">
            <a:srgbClr val="17213A"/>
          </a:solidFill>
          <a:ln xmlns:a="http://schemas.openxmlformats.org/drawingml/2006/main" w="9525">
            <a:solidFill>
              <a:srgbClr val="2D3B55"/>
            </a:solidFill>
          </a:ln>
        </p:spPr>
        <p:txBody>
          <a:bodyPr xmlns:a="http://schemas.openxmlformats.org/drawingml/2006/main" wrap="square" lIns="95250" tIns="38100" rIns="95250" bIns="38100" anchor="ctr"/>
          <a:lstStyle xmlns:a="http://schemas.openxmlformats.org/drawingml/2006/main"/>
          <a:p xmlns:a="http://schemas.openxmlformats.org/drawingml/2006/main">
            <a:pPr algn="l">
              <a:lnSpc>
                <a:spcPct val="108000"/>
              </a:lnSpc>
              <a:buNone/>
              <a:defRPr sz="900" b="1">
                <a:solidFill>
                  <a:srgbClr val="45D6A3"/>
                </a:solidFill>
                <a:latin typeface="Aptos Mono"/>
                <a:ea typeface="Aptos Mono"/>
                <a:cs typeface="Aptos Mono"/>
              </a:defRPr>
            </a:pPr>
            <a:r>
              <a:rPr sz="900" b="1">
                <a:solidFill>
                  <a:srgbClr val="45D6A3"/>
                </a:solidFill>
                <a:latin typeface="Aptos Mono"/>
                <a:ea typeface="Aptos Mono"/>
                <a:cs typeface="Aptos Mono"/>
              </a:rPr>
              <a:t>Apps</a:t>
            </a:r>
          </a:p>
        </p:txBody>
      </p:sp>
      <p:sp>
        <p:nvSpPr>
          <p:cNvPr id="10" name="">
            <a:extLst xmlns:a="http://schemas.openxmlformats.org/drawingml/2006/main">
              <a:ext uri="{FF2B5EF4-FFF2-40B4-BE49-F238E27FC236}">
                <a16:creationId xmlns:a16="http://schemas.microsoft.com/office/drawing/2014/main" id="{314AFBEE-6F05-4E3A-A143-0E32A82AB433}"/>
              </a:ext>
            </a:extLst>
          </p:cNvPr>
          <p:cNvSpPr>
            <a:spLocks xmlns:a="http://schemas.openxmlformats.org/drawingml/2006/main" noGrp="1"/>
          </p:cNvSpPr>
          <p:nvPr/>
        </p:nvSpPr>
        <p:spPr>
          <a:xfrm xmlns:a="http://schemas.openxmlformats.org/drawingml/2006/main">
            <a:off x="6096000" y="2171700"/>
            <a:ext cx="1476375" cy="361950"/>
          </a:xfrm>
          <a:prstGeom xmlns:a="http://schemas.openxmlformats.org/drawingml/2006/main" prst="rect">
            <a:avLst/>
          </a:prstGeom>
          <a:solidFill xmlns:a="http://schemas.openxmlformats.org/drawingml/2006/main">
            <a:srgbClr val="17213A"/>
          </a:solidFill>
          <a:ln xmlns:a="http://schemas.openxmlformats.org/drawingml/2006/main" w="9525">
            <a:solidFill>
              <a:srgbClr val="2D3B55"/>
            </a:solidFill>
          </a:ln>
        </p:spPr>
        <p:txBody>
          <a:bodyPr xmlns:a="http://schemas.openxmlformats.org/drawingml/2006/main" wrap="square" lIns="95250" tIns="38100" rIns="95250" bIns="38100" anchor="ctr"/>
          <a:lstStyle xmlns:a="http://schemas.openxmlformats.org/drawingml/2006/main"/>
          <a:p xmlns:a="http://schemas.openxmlformats.org/drawingml/2006/main">
            <a:pPr algn="l">
              <a:lnSpc>
                <a:spcPct val="108000"/>
              </a:lnSpc>
              <a:buNone/>
              <a:defRPr sz="900" b="1">
                <a:solidFill>
                  <a:srgbClr val="45D6A3"/>
                </a:solidFill>
                <a:latin typeface="Aptos Mono"/>
                <a:ea typeface="Aptos Mono"/>
                <a:cs typeface="Aptos Mono"/>
              </a:defRPr>
            </a:pPr>
            <a:r>
              <a:rPr sz="900" b="1">
                <a:solidFill>
                  <a:srgbClr val="45D6A3"/>
                </a:solidFill>
                <a:latin typeface="Aptos Mono"/>
                <a:ea typeface="Aptos Mono"/>
                <a:cs typeface="Aptos Mono"/>
              </a:rPr>
              <a:t>Integrations</a:t>
            </a:r>
          </a:p>
        </p:txBody>
      </p:sp>
      <p:sp>
        <p:nvSpPr>
          <p:cNvPr id="11" name="">
            <a:extLst xmlns:a="http://schemas.openxmlformats.org/drawingml/2006/main">
              <a:ext uri="{FF2B5EF4-FFF2-40B4-BE49-F238E27FC236}">
                <a16:creationId xmlns:a16="http://schemas.microsoft.com/office/drawing/2014/main" id="{A52300EF-80CE-4205-9650-19BB8644BCE8}"/>
              </a:ext>
            </a:extLst>
          </p:cNvPr>
          <p:cNvSpPr>
            <a:spLocks xmlns:a="http://schemas.openxmlformats.org/drawingml/2006/main" noGrp="1"/>
          </p:cNvSpPr>
          <p:nvPr/>
        </p:nvSpPr>
        <p:spPr>
          <a:xfrm xmlns:a="http://schemas.openxmlformats.org/drawingml/2006/main">
            <a:off x="7572375" y="2171700"/>
            <a:ext cx="1476375" cy="361950"/>
          </a:xfrm>
          <a:prstGeom xmlns:a="http://schemas.openxmlformats.org/drawingml/2006/main" prst="rect">
            <a:avLst/>
          </a:prstGeom>
          <a:solidFill xmlns:a="http://schemas.openxmlformats.org/drawingml/2006/main">
            <a:srgbClr val="17213A"/>
          </a:solidFill>
          <a:ln xmlns:a="http://schemas.openxmlformats.org/drawingml/2006/main" w="9525">
            <a:solidFill>
              <a:srgbClr val="2D3B55"/>
            </a:solidFill>
          </a:ln>
        </p:spPr>
        <p:txBody>
          <a:bodyPr xmlns:a="http://schemas.openxmlformats.org/drawingml/2006/main" wrap="square" lIns="95250" tIns="38100" rIns="95250" bIns="38100" anchor="ctr"/>
          <a:lstStyle xmlns:a="http://schemas.openxmlformats.org/drawingml/2006/main"/>
          <a:p xmlns:a="http://schemas.openxmlformats.org/drawingml/2006/main">
            <a:pPr algn="l">
              <a:lnSpc>
                <a:spcPct val="108000"/>
              </a:lnSpc>
              <a:buNone/>
              <a:defRPr sz="900" b="1">
                <a:solidFill>
                  <a:srgbClr val="45D6A3"/>
                </a:solidFill>
                <a:latin typeface="Aptos Mono"/>
                <a:ea typeface="Aptos Mono"/>
                <a:cs typeface="Aptos Mono"/>
              </a:defRPr>
            </a:pPr>
            <a:r>
              <a:rPr sz="900" b="1">
                <a:solidFill>
                  <a:srgbClr val="45D6A3"/>
                </a:solidFill>
                <a:latin typeface="Aptos Mono"/>
                <a:ea typeface="Aptos Mono"/>
                <a:cs typeface="Aptos Mono"/>
              </a:rPr>
              <a:t>Records</a:t>
            </a:r>
          </a:p>
        </p:txBody>
      </p:sp>
      <p:sp>
        <p:nvSpPr>
          <p:cNvPr id="12" name="">
            <a:extLst xmlns:a="http://schemas.openxmlformats.org/drawingml/2006/main">
              <a:ext uri="{FF2B5EF4-FFF2-40B4-BE49-F238E27FC236}">
                <a16:creationId xmlns:a16="http://schemas.microsoft.com/office/drawing/2014/main" id="{D61EE318-DBE0-4903-8E27-E2864F992ACD}"/>
              </a:ext>
            </a:extLst>
          </p:cNvPr>
          <p:cNvSpPr>
            <a:spLocks xmlns:a="http://schemas.openxmlformats.org/drawingml/2006/main" noGrp="1"/>
          </p:cNvSpPr>
          <p:nvPr/>
        </p:nvSpPr>
        <p:spPr>
          <a:xfrm xmlns:a="http://schemas.openxmlformats.org/drawingml/2006/main">
            <a:off x="9048750" y="2171700"/>
            <a:ext cx="1476375" cy="361950"/>
          </a:xfrm>
          <a:prstGeom xmlns:a="http://schemas.openxmlformats.org/drawingml/2006/main" prst="rect">
            <a:avLst/>
          </a:prstGeom>
          <a:solidFill xmlns:a="http://schemas.openxmlformats.org/drawingml/2006/main">
            <a:srgbClr val="17213A"/>
          </a:solidFill>
          <a:ln xmlns:a="http://schemas.openxmlformats.org/drawingml/2006/main" w="9525">
            <a:solidFill>
              <a:srgbClr val="2D3B55"/>
            </a:solidFill>
          </a:ln>
        </p:spPr>
        <p:txBody>
          <a:bodyPr xmlns:a="http://schemas.openxmlformats.org/drawingml/2006/main" wrap="square" lIns="95250" tIns="38100" rIns="95250" bIns="38100" anchor="ctr"/>
          <a:lstStyle xmlns:a="http://schemas.openxmlformats.org/drawingml/2006/main"/>
          <a:p xmlns:a="http://schemas.openxmlformats.org/drawingml/2006/main">
            <a:pPr algn="l">
              <a:lnSpc>
                <a:spcPct val="108000"/>
              </a:lnSpc>
              <a:buNone/>
              <a:defRPr sz="900" b="1">
                <a:solidFill>
                  <a:srgbClr val="45D6A3"/>
                </a:solidFill>
                <a:latin typeface="Aptos Mono"/>
                <a:ea typeface="Aptos Mono"/>
                <a:cs typeface="Aptos Mono"/>
              </a:defRPr>
            </a:pPr>
            <a:r>
              <a:rPr sz="900" b="1">
                <a:solidFill>
                  <a:srgbClr val="45D6A3"/>
                </a:solidFill>
                <a:latin typeface="Aptos Mono"/>
                <a:ea typeface="Aptos Mono"/>
                <a:cs typeface="Aptos Mono"/>
              </a:rPr>
              <a:t>Storage</a:t>
            </a:r>
          </a:p>
        </p:txBody>
      </p:sp>
      <p:sp>
        <p:nvSpPr>
          <p:cNvPr id="13" name="">
            <a:extLst xmlns:a="http://schemas.openxmlformats.org/drawingml/2006/main">
              <a:ext uri="{FF2B5EF4-FFF2-40B4-BE49-F238E27FC236}">
                <a16:creationId xmlns:a16="http://schemas.microsoft.com/office/drawing/2014/main" id="{606EF9E0-695F-4DB3-AFCF-609E81FEA421}"/>
              </a:ext>
            </a:extLst>
          </p:cNvPr>
          <p:cNvSpPr>
            <a:spLocks xmlns:a="http://schemas.openxmlformats.org/drawingml/2006/main" noGrp="1"/>
          </p:cNvSpPr>
          <p:nvPr/>
        </p:nvSpPr>
        <p:spPr>
          <a:xfrm xmlns:a="http://schemas.openxmlformats.org/drawingml/2006/main">
            <a:off x="762000" y="2533650"/>
            <a:ext cx="1619250" cy="457200"/>
          </a:xfrm>
          <a:prstGeom xmlns:a="http://schemas.openxmlformats.org/drawingml/2006/main" prst="rect">
            <a:avLst/>
          </a:prstGeom>
          <a:solidFill xmlns:a="http://schemas.openxmlformats.org/drawingml/2006/main">
            <a:srgbClr val="11182A"/>
          </a:solidFill>
          <a:ln xmlns:a="http://schemas.openxmlformats.org/drawingml/2006/main" w="9525">
            <a:solidFill>
              <a:srgbClr val="2D3B55"/>
            </a:solidFill>
          </a:ln>
        </p:spPr>
        <p:txBody>
          <a:bodyPr xmlns:a="http://schemas.openxmlformats.org/drawingml/2006/main" wrap="square" lIns="95250" tIns="38100" rIns="95250" bIns="38100" anchor="ctr"/>
          <a:lstStyle xmlns:a="http://schemas.openxmlformats.org/drawingml/2006/main"/>
          <a:p xmlns:a="http://schemas.openxmlformats.org/drawingml/2006/main">
            <a:pPr algn="l">
              <a:lnSpc>
                <a:spcPct val="108000"/>
              </a:lnSpc>
              <a:buNone/>
              <a:defRPr sz="1050" b="1">
                <a:solidFill>
                  <a:srgbClr val="F7F7FB"/>
                </a:solidFill>
                <a:latin typeface="Aptos"/>
                <a:ea typeface="Aptos"/>
                <a:cs typeface="Aptos"/>
              </a:defRPr>
            </a:pPr>
            <a:r>
              <a:rPr sz="1050" b="1">
                <a:solidFill>
                  <a:srgbClr val="F7F7FB"/>
                </a:solidFill>
                <a:latin typeface="Aptos"/>
                <a:ea typeface="Aptos"/>
                <a:cs typeface="Aptos"/>
              </a:rPr>
              <a:t>Free</a:t>
            </a:r>
          </a:p>
        </p:txBody>
      </p:sp>
      <p:sp>
        <p:nvSpPr>
          <p:cNvPr id="14" name="">
            <a:extLst xmlns:a="http://schemas.openxmlformats.org/drawingml/2006/main">
              <a:ext uri="{FF2B5EF4-FFF2-40B4-BE49-F238E27FC236}">
                <a16:creationId xmlns:a16="http://schemas.microsoft.com/office/drawing/2014/main" id="{1DD45126-F28D-4D13-A54F-B32FF7F0FDAD}"/>
              </a:ext>
            </a:extLst>
          </p:cNvPr>
          <p:cNvSpPr>
            <a:spLocks xmlns:a="http://schemas.openxmlformats.org/drawingml/2006/main" noGrp="1"/>
          </p:cNvSpPr>
          <p:nvPr/>
        </p:nvSpPr>
        <p:spPr>
          <a:xfrm xmlns:a="http://schemas.openxmlformats.org/drawingml/2006/main">
            <a:off x="2381250" y="2533650"/>
            <a:ext cx="1381125" cy="457200"/>
          </a:xfrm>
          <a:prstGeom xmlns:a="http://schemas.openxmlformats.org/drawingml/2006/main" prst="rect">
            <a:avLst/>
          </a:prstGeom>
          <a:solidFill xmlns:a="http://schemas.openxmlformats.org/drawingml/2006/main">
            <a:srgbClr val="11182A"/>
          </a:solidFill>
          <a:ln xmlns:a="http://schemas.openxmlformats.org/drawingml/2006/main" w="9525">
            <a:solidFill>
              <a:srgbClr val="2D3B55"/>
            </a:solidFill>
          </a:ln>
        </p:spPr>
        <p:txBody>
          <a:bodyPr xmlns:a="http://schemas.openxmlformats.org/drawingml/2006/main" wrap="square" lIns="95250" tIns="38100" rIns="95250" bIns="38100" anchor="ctr"/>
          <a:lstStyle xmlns:a="http://schemas.openxmlformats.org/drawingml/2006/main"/>
          <a:p xmlns:a="http://schemas.openxmlformats.org/drawingml/2006/main">
            <a:pPr algn="l">
              <a:lnSpc>
                <a:spcPct val="108000"/>
              </a:lnSpc>
              <a:buNone/>
              <a:defRPr sz="975" b="0">
                <a:solidFill>
                  <a:srgbClr val="F7F7FB"/>
                </a:solidFill>
                <a:latin typeface="Aptos"/>
                <a:ea typeface="Aptos"/>
                <a:cs typeface="Aptos"/>
              </a:defRPr>
            </a:pPr>
            <a:r>
              <a:rPr sz="975" b="0">
                <a:solidFill>
                  <a:srgbClr val="F7F7FB"/>
                </a:solidFill>
                <a:latin typeface="Aptos"/>
                <a:ea typeface="Aptos"/>
                <a:cs typeface="Aptos"/>
              </a:rPr>
              <a:t>$0</a:t>
            </a:r>
          </a:p>
        </p:txBody>
      </p:sp>
      <p:sp>
        <p:nvSpPr>
          <p:cNvPr id="15" name="">
            <a:extLst xmlns:a="http://schemas.openxmlformats.org/drawingml/2006/main">
              <a:ext uri="{FF2B5EF4-FFF2-40B4-BE49-F238E27FC236}">
                <a16:creationId xmlns:a16="http://schemas.microsoft.com/office/drawing/2014/main" id="{0239CED6-8724-41BA-A373-EEF5AC3437FB}"/>
              </a:ext>
            </a:extLst>
          </p:cNvPr>
          <p:cNvSpPr>
            <a:spLocks xmlns:a="http://schemas.openxmlformats.org/drawingml/2006/main" noGrp="1"/>
          </p:cNvSpPr>
          <p:nvPr/>
        </p:nvSpPr>
        <p:spPr>
          <a:xfrm xmlns:a="http://schemas.openxmlformats.org/drawingml/2006/main">
            <a:off x="3762375" y="2533650"/>
            <a:ext cx="1190625" cy="457200"/>
          </a:xfrm>
          <a:prstGeom xmlns:a="http://schemas.openxmlformats.org/drawingml/2006/main" prst="rect">
            <a:avLst/>
          </a:prstGeom>
          <a:solidFill xmlns:a="http://schemas.openxmlformats.org/drawingml/2006/main">
            <a:srgbClr val="11182A"/>
          </a:solidFill>
          <a:ln xmlns:a="http://schemas.openxmlformats.org/drawingml/2006/main" w="9525">
            <a:solidFill>
              <a:srgbClr val="2D3B55"/>
            </a:solidFill>
          </a:ln>
        </p:spPr>
        <p:txBody>
          <a:bodyPr xmlns:a="http://schemas.openxmlformats.org/drawingml/2006/main" wrap="square" lIns="95250" tIns="38100" rIns="95250" bIns="38100" anchor="ctr"/>
          <a:lstStyle xmlns:a="http://schemas.openxmlformats.org/drawingml/2006/main"/>
          <a:p xmlns:a="http://schemas.openxmlformats.org/drawingml/2006/main">
            <a:pPr algn="l">
              <a:lnSpc>
                <a:spcPct val="108000"/>
              </a:lnSpc>
              <a:buNone/>
              <a:defRPr sz="975" b="0">
                <a:solidFill>
                  <a:srgbClr val="A9B4C7"/>
                </a:solidFill>
                <a:latin typeface="Aptos"/>
                <a:ea typeface="Aptos"/>
                <a:cs typeface="Aptos"/>
              </a:defRPr>
            </a:pPr>
            <a:r>
              <a:rPr sz="975" b="0">
                <a:solidFill>
                  <a:srgbClr val="A9B4C7"/>
                </a:solidFill>
                <a:latin typeface="Aptos"/>
                <a:ea typeface="Aptos"/>
                <a:cs typeface="Aptos"/>
              </a:rPr>
              <a:t>1</a:t>
            </a:r>
          </a:p>
        </p:txBody>
      </p:sp>
      <p:sp>
        <p:nvSpPr>
          <p:cNvPr id="16" name="">
            <a:extLst xmlns:a="http://schemas.openxmlformats.org/drawingml/2006/main">
              <a:ext uri="{FF2B5EF4-FFF2-40B4-BE49-F238E27FC236}">
                <a16:creationId xmlns:a16="http://schemas.microsoft.com/office/drawing/2014/main" id="{D259608E-3F06-4D71-A7EA-4CA3DF46076F}"/>
              </a:ext>
            </a:extLst>
          </p:cNvPr>
          <p:cNvSpPr>
            <a:spLocks xmlns:a="http://schemas.openxmlformats.org/drawingml/2006/main" noGrp="1"/>
          </p:cNvSpPr>
          <p:nvPr/>
        </p:nvSpPr>
        <p:spPr>
          <a:xfrm xmlns:a="http://schemas.openxmlformats.org/drawingml/2006/main">
            <a:off x="4953000" y="2533650"/>
            <a:ext cx="1143000" cy="457200"/>
          </a:xfrm>
          <a:prstGeom xmlns:a="http://schemas.openxmlformats.org/drawingml/2006/main" prst="rect">
            <a:avLst/>
          </a:prstGeom>
          <a:solidFill xmlns:a="http://schemas.openxmlformats.org/drawingml/2006/main">
            <a:srgbClr val="11182A"/>
          </a:solidFill>
          <a:ln xmlns:a="http://schemas.openxmlformats.org/drawingml/2006/main" w="9525">
            <a:solidFill>
              <a:srgbClr val="2D3B55"/>
            </a:solidFill>
          </a:ln>
        </p:spPr>
        <p:txBody>
          <a:bodyPr xmlns:a="http://schemas.openxmlformats.org/drawingml/2006/main" wrap="square" lIns="95250" tIns="38100" rIns="95250" bIns="38100" anchor="ctr"/>
          <a:lstStyle xmlns:a="http://schemas.openxmlformats.org/drawingml/2006/main"/>
          <a:p xmlns:a="http://schemas.openxmlformats.org/drawingml/2006/main">
            <a:pPr algn="l">
              <a:lnSpc>
                <a:spcPct val="108000"/>
              </a:lnSpc>
              <a:buNone/>
              <a:defRPr sz="975" b="0">
                <a:solidFill>
                  <a:srgbClr val="A9B4C7"/>
                </a:solidFill>
                <a:latin typeface="Aptos"/>
                <a:ea typeface="Aptos"/>
                <a:cs typeface="Aptos"/>
              </a:defRPr>
            </a:pPr>
            <a:r>
              <a:rPr sz="975" b="0">
                <a:solidFill>
                  <a:srgbClr val="A9B4C7"/>
                </a:solidFill>
                <a:latin typeface="Aptos"/>
                <a:ea typeface="Aptos"/>
                <a:cs typeface="Aptos"/>
              </a:rPr>
              <a:t>1</a:t>
            </a:r>
          </a:p>
        </p:txBody>
      </p:sp>
      <p:sp>
        <p:nvSpPr>
          <p:cNvPr id="17" name="">
            <a:extLst xmlns:a="http://schemas.openxmlformats.org/drawingml/2006/main">
              <a:ext uri="{FF2B5EF4-FFF2-40B4-BE49-F238E27FC236}">
                <a16:creationId xmlns:a16="http://schemas.microsoft.com/office/drawing/2014/main" id="{B2509AE9-B307-4080-96AD-AB3C8E6DFBC1}"/>
              </a:ext>
            </a:extLst>
          </p:cNvPr>
          <p:cNvSpPr>
            <a:spLocks xmlns:a="http://schemas.openxmlformats.org/drawingml/2006/main" noGrp="1"/>
          </p:cNvSpPr>
          <p:nvPr/>
        </p:nvSpPr>
        <p:spPr>
          <a:xfrm xmlns:a="http://schemas.openxmlformats.org/drawingml/2006/main">
            <a:off x="6096000" y="2533650"/>
            <a:ext cx="1476375" cy="457200"/>
          </a:xfrm>
          <a:prstGeom xmlns:a="http://schemas.openxmlformats.org/drawingml/2006/main" prst="rect">
            <a:avLst/>
          </a:prstGeom>
          <a:solidFill xmlns:a="http://schemas.openxmlformats.org/drawingml/2006/main">
            <a:srgbClr val="11182A"/>
          </a:solidFill>
          <a:ln xmlns:a="http://schemas.openxmlformats.org/drawingml/2006/main" w="9525">
            <a:solidFill>
              <a:srgbClr val="2D3B55"/>
            </a:solidFill>
          </a:ln>
        </p:spPr>
        <p:txBody>
          <a:bodyPr xmlns:a="http://schemas.openxmlformats.org/drawingml/2006/main" wrap="square" lIns="95250" tIns="38100" rIns="95250" bIns="38100" anchor="ctr"/>
          <a:lstStyle xmlns:a="http://schemas.openxmlformats.org/drawingml/2006/main"/>
          <a:p xmlns:a="http://schemas.openxmlformats.org/drawingml/2006/main">
            <a:pPr algn="l">
              <a:lnSpc>
                <a:spcPct val="108000"/>
              </a:lnSpc>
              <a:buNone/>
              <a:defRPr sz="975" b="0">
                <a:solidFill>
                  <a:srgbClr val="A9B4C7"/>
                </a:solidFill>
                <a:latin typeface="Aptos"/>
                <a:ea typeface="Aptos"/>
                <a:cs typeface="Aptos"/>
              </a:defRPr>
            </a:pPr>
            <a:r>
              <a:rPr sz="975" b="0">
                <a:solidFill>
                  <a:srgbClr val="A9B4C7"/>
                </a:solidFill>
                <a:latin typeface="Aptos"/>
                <a:ea typeface="Aptos"/>
                <a:cs typeface="Aptos"/>
              </a:rPr>
              <a:t>1</a:t>
            </a:r>
          </a:p>
        </p:txBody>
      </p:sp>
      <p:sp>
        <p:nvSpPr>
          <p:cNvPr id="18" name="">
            <a:extLst xmlns:a="http://schemas.openxmlformats.org/drawingml/2006/main">
              <a:ext uri="{FF2B5EF4-FFF2-40B4-BE49-F238E27FC236}">
                <a16:creationId xmlns:a16="http://schemas.microsoft.com/office/drawing/2014/main" id="{D7336D5E-1B00-4CB7-B99E-422ED32773AA}"/>
              </a:ext>
            </a:extLst>
          </p:cNvPr>
          <p:cNvSpPr>
            <a:spLocks xmlns:a="http://schemas.openxmlformats.org/drawingml/2006/main" noGrp="1"/>
          </p:cNvSpPr>
          <p:nvPr/>
        </p:nvSpPr>
        <p:spPr>
          <a:xfrm xmlns:a="http://schemas.openxmlformats.org/drawingml/2006/main">
            <a:off x="7572375" y="2533650"/>
            <a:ext cx="1476375" cy="457200"/>
          </a:xfrm>
          <a:prstGeom xmlns:a="http://schemas.openxmlformats.org/drawingml/2006/main" prst="rect">
            <a:avLst/>
          </a:prstGeom>
          <a:solidFill xmlns:a="http://schemas.openxmlformats.org/drawingml/2006/main">
            <a:srgbClr val="11182A"/>
          </a:solidFill>
          <a:ln xmlns:a="http://schemas.openxmlformats.org/drawingml/2006/main" w="9525">
            <a:solidFill>
              <a:srgbClr val="2D3B55"/>
            </a:solidFill>
          </a:ln>
        </p:spPr>
        <p:txBody>
          <a:bodyPr xmlns:a="http://schemas.openxmlformats.org/drawingml/2006/main" wrap="square" lIns="95250" tIns="38100" rIns="95250" bIns="38100" anchor="ctr"/>
          <a:lstStyle xmlns:a="http://schemas.openxmlformats.org/drawingml/2006/main"/>
          <a:p xmlns:a="http://schemas.openxmlformats.org/drawingml/2006/main">
            <a:pPr algn="l">
              <a:lnSpc>
                <a:spcPct val="108000"/>
              </a:lnSpc>
              <a:buNone/>
              <a:defRPr sz="975" b="0">
                <a:solidFill>
                  <a:srgbClr val="A9B4C7"/>
                </a:solidFill>
                <a:latin typeface="Aptos"/>
                <a:ea typeface="Aptos"/>
                <a:cs typeface="Aptos"/>
              </a:defRPr>
            </a:pPr>
            <a:r>
              <a:rPr sz="975" b="0">
                <a:solidFill>
                  <a:srgbClr val="A9B4C7"/>
                </a:solidFill>
                <a:latin typeface="Aptos"/>
                <a:ea typeface="Aptos"/>
                <a:cs typeface="Aptos"/>
              </a:rPr>
              <a:t>1,000</a:t>
            </a:r>
          </a:p>
        </p:txBody>
      </p:sp>
      <p:sp>
        <p:nvSpPr>
          <p:cNvPr id="19" name="">
            <a:extLst xmlns:a="http://schemas.openxmlformats.org/drawingml/2006/main">
              <a:ext uri="{FF2B5EF4-FFF2-40B4-BE49-F238E27FC236}">
                <a16:creationId xmlns:a16="http://schemas.microsoft.com/office/drawing/2014/main" id="{40E67BD5-7948-475C-A875-E5F324A9CF39}"/>
              </a:ext>
            </a:extLst>
          </p:cNvPr>
          <p:cNvSpPr>
            <a:spLocks xmlns:a="http://schemas.openxmlformats.org/drawingml/2006/main" noGrp="1"/>
          </p:cNvSpPr>
          <p:nvPr/>
        </p:nvSpPr>
        <p:spPr>
          <a:xfrm xmlns:a="http://schemas.openxmlformats.org/drawingml/2006/main">
            <a:off x="9048750" y="2533650"/>
            <a:ext cx="1476375" cy="457200"/>
          </a:xfrm>
          <a:prstGeom xmlns:a="http://schemas.openxmlformats.org/drawingml/2006/main" prst="rect">
            <a:avLst/>
          </a:prstGeom>
          <a:solidFill xmlns:a="http://schemas.openxmlformats.org/drawingml/2006/main">
            <a:srgbClr val="11182A"/>
          </a:solidFill>
          <a:ln xmlns:a="http://schemas.openxmlformats.org/drawingml/2006/main" w="9525">
            <a:solidFill>
              <a:srgbClr val="2D3B55"/>
            </a:solidFill>
          </a:ln>
        </p:spPr>
        <p:txBody>
          <a:bodyPr xmlns:a="http://schemas.openxmlformats.org/drawingml/2006/main" wrap="square" lIns="95250" tIns="38100" rIns="95250" bIns="38100" anchor="ctr"/>
          <a:lstStyle xmlns:a="http://schemas.openxmlformats.org/drawingml/2006/main"/>
          <a:p xmlns:a="http://schemas.openxmlformats.org/drawingml/2006/main">
            <a:pPr algn="l">
              <a:lnSpc>
                <a:spcPct val="108000"/>
              </a:lnSpc>
              <a:buNone/>
              <a:defRPr sz="975" b="0">
                <a:solidFill>
                  <a:srgbClr val="A9B4C7"/>
                </a:solidFill>
                <a:latin typeface="Aptos"/>
                <a:ea typeface="Aptos"/>
                <a:cs typeface="Aptos"/>
              </a:defRPr>
            </a:pPr>
            <a:r>
              <a:rPr sz="975" b="0">
                <a:solidFill>
                  <a:srgbClr val="A9B4C7"/>
                </a:solidFill>
                <a:latin typeface="Aptos"/>
                <a:ea typeface="Aptos"/>
                <a:cs typeface="Aptos"/>
              </a:rPr>
              <a:t>1 GB</a:t>
            </a:r>
          </a:p>
        </p:txBody>
      </p:sp>
      <p:sp>
        <p:nvSpPr>
          <p:cNvPr id="20" name="">
            <a:extLst xmlns:a="http://schemas.openxmlformats.org/drawingml/2006/main">
              <a:ext uri="{FF2B5EF4-FFF2-40B4-BE49-F238E27FC236}">
                <a16:creationId xmlns:a16="http://schemas.microsoft.com/office/drawing/2014/main" id="{04A494FA-9C63-4BA2-BF6B-77958CEF0813}"/>
              </a:ext>
            </a:extLst>
          </p:cNvPr>
          <p:cNvSpPr>
            <a:spLocks xmlns:a="http://schemas.openxmlformats.org/drawingml/2006/main" noGrp="1"/>
          </p:cNvSpPr>
          <p:nvPr/>
        </p:nvSpPr>
        <p:spPr>
          <a:xfrm xmlns:a="http://schemas.openxmlformats.org/drawingml/2006/main">
            <a:off x="762000" y="2990850"/>
            <a:ext cx="1619250" cy="457200"/>
          </a:xfrm>
          <a:prstGeom xmlns:a="http://schemas.openxmlformats.org/drawingml/2006/main" prst="rect">
            <a:avLst/>
          </a:prstGeom>
          <a:solidFill xmlns:a="http://schemas.openxmlformats.org/drawingml/2006/main">
            <a:srgbClr val="10182A"/>
          </a:solidFill>
          <a:ln xmlns:a="http://schemas.openxmlformats.org/drawingml/2006/main" w="9525">
            <a:solidFill>
              <a:srgbClr val="2D3B55"/>
            </a:solidFill>
          </a:ln>
        </p:spPr>
        <p:txBody>
          <a:bodyPr xmlns:a="http://schemas.openxmlformats.org/drawingml/2006/main" wrap="square" lIns="95250" tIns="38100" rIns="95250" bIns="38100" anchor="ctr"/>
          <a:lstStyle xmlns:a="http://schemas.openxmlformats.org/drawingml/2006/main"/>
          <a:p xmlns:a="http://schemas.openxmlformats.org/drawingml/2006/main">
            <a:pPr algn="l">
              <a:lnSpc>
                <a:spcPct val="108000"/>
              </a:lnSpc>
              <a:buNone/>
              <a:defRPr sz="1050" b="1">
                <a:solidFill>
                  <a:srgbClr val="F7F7FB"/>
                </a:solidFill>
                <a:latin typeface="Aptos"/>
                <a:ea typeface="Aptos"/>
                <a:cs typeface="Aptos"/>
              </a:defRPr>
            </a:pPr>
            <a:r>
              <a:rPr sz="1050" b="1">
                <a:solidFill>
                  <a:srgbClr val="F7F7FB"/>
                </a:solidFill>
                <a:latin typeface="Aptos"/>
                <a:ea typeface="Aptos"/>
                <a:cs typeface="Aptos"/>
              </a:rPr>
              <a:t>Starter</a:t>
            </a:r>
          </a:p>
        </p:txBody>
      </p:sp>
      <p:sp>
        <p:nvSpPr>
          <p:cNvPr id="21" name="">
            <a:extLst xmlns:a="http://schemas.openxmlformats.org/drawingml/2006/main">
              <a:ext uri="{FF2B5EF4-FFF2-40B4-BE49-F238E27FC236}">
                <a16:creationId xmlns:a16="http://schemas.microsoft.com/office/drawing/2014/main" id="{FA997AA6-3392-4E09-90C9-C552AD9565A0}"/>
              </a:ext>
            </a:extLst>
          </p:cNvPr>
          <p:cNvSpPr>
            <a:spLocks xmlns:a="http://schemas.openxmlformats.org/drawingml/2006/main" noGrp="1"/>
          </p:cNvSpPr>
          <p:nvPr/>
        </p:nvSpPr>
        <p:spPr>
          <a:xfrm xmlns:a="http://schemas.openxmlformats.org/drawingml/2006/main">
            <a:off x="2381250" y="2990850"/>
            <a:ext cx="1381125" cy="457200"/>
          </a:xfrm>
          <a:prstGeom xmlns:a="http://schemas.openxmlformats.org/drawingml/2006/main" prst="rect">
            <a:avLst/>
          </a:prstGeom>
          <a:solidFill xmlns:a="http://schemas.openxmlformats.org/drawingml/2006/main">
            <a:srgbClr val="10182A"/>
          </a:solidFill>
          <a:ln xmlns:a="http://schemas.openxmlformats.org/drawingml/2006/main" w="9525">
            <a:solidFill>
              <a:srgbClr val="2D3B55"/>
            </a:solidFill>
          </a:ln>
        </p:spPr>
        <p:txBody>
          <a:bodyPr xmlns:a="http://schemas.openxmlformats.org/drawingml/2006/main" wrap="square" lIns="95250" tIns="38100" rIns="95250" bIns="38100" anchor="ctr"/>
          <a:lstStyle xmlns:a="http://schemas.openxmlformats.org/drawingml/2006/main"/>
          <a:p xmlns:a="http://schemas.openxmlformats.org/drawingml/2006/main">
            <a:pPr algn="l">
              <a:lnSpc>
                <a:spcPct val="108000"/>
              </a:lnSpc>
              <a:buNone/>
              <a:defRPr sz="975" b="0">
                <a:solidFill>
                  <a:srgbClr val="F7F7FB"/>
                </a:solidFill>
                <a:latin typeface="Aptos"/>
                <a:ea typeface="Aptos"/>
                <a:cs typeface="Aptos"/>
              </a:defRPr>
            </a:pPr>
            <a:r>
              <a:rPr sz="975" b="0">
                <a:solidFill>
                  <a:srgbClr val="F7F7FB"/>
                </a:solidFill>
                <a:latin typeface="Aptos"/>
                <a:ea typeface="Aptos"/>
                <a:cs typeface="Aptos"/>
              </a:rPr>
              <a:t>$12.99</a:t>
            </a:r>
          </a:p>
        </p:txBody>
      </p:sp>
      <p:sp>
        <p:nvSpPr>
          <p:cNvPr id="22" name="">
            <a:extLst xmlns:a="http://schemas.openxmlformats.org/drawingml/2006/main">
              <a:ext uri="{FF2B5EF4-FFF2-40B4-BE49-F238E27FC236}">
                <a16:creationId xmlns:a16="http://schemas.microsoft.com/office/drawing/2014/main" id="{5131E359-88A9-4E67-A937-2A04428AE21B}"/>
              </a:ext>
            </a:extLst>
          </p:cNvPr>
          <p:cNvSpPr>
            <a:spLocks xmlns:a="http://schemas.openxmlformats.org/drawingml/2006/main" noGrp="1"/>
          </p:cNvSpPr>
          <p:nvPr/>
        </p:nvSpPr>
        <p:spPr>
          <a:xfrm xmlns:a="http://schemas.openxmlformats.org/drawingml/2006/main">
            <a:off x="3762375" y="2990850"/>
            <a:ext cx="1190625" cy="457200"/>
          </a:xfrm>
          <a:prstGeom xmlns:a="http://schemas.openxmlformats.org/drawingml/2006/main" prst="rect">
            <a:avLst/>
          </a:prstGeom>
          <a:solidFill xmlns:a="http://schemas.openxmlformats.org/drawingml/2006/main">
            <a:srgbClr val="10182A"/>
          </a:solidFill>
          <a:ln xmlns:a="http://schemas.openxmlformats.org/drawingml/2006/main" w="9525">
            <a:solidFill>
              <a:srgbClr val="2D3B55"/>
            </a:solidFill>
          </a:ln>
        </p:spPr>
        <p:txBody>
          <a:bodyPr xmlns:a="http://schemas.openxmlformats.org/drawingml/2006/main" wrap="square" lIns="95250" tIns="38100" rIns="95250" bIns="38100" anchor="ctr"/>
          <a:lstStyle xmlns:a="http://schemas.openxmlformats.org/drawingml/2006/main"/>
          <a:p xmlns:a="http://schemas.openxmlformats.org/drawingml/2006/main">
            <a:pPr algn="l">
              <a:lnSpc>
                <a:spcPct val="108000"/>
              </a:lnSpc>
              <a:buNone/>
              <a:defRPr sz="975" b="0">
                <a:solidFill>
                  <a:srgbClr val="A9B4C7"/>
                </a:solidFill>
                <a:latin typeface="Aptos"/>
                <a:ea typeface="Aptos"/>
                <a:cs typeface="Aptos"/>
              </a:defRPr>
            </a:pPr>
            <a:r>
              <a:rPr sz="975" b="0">
                <a:solidFill>
                  <a:srgbClr val="A9B4C7"/>
                </a:solidFill>
                <a:latin typeface="Aptos"/>
                <a:ea typeface="Aptos"/>
                <a:cs typeface="Aptos"/>
              </a:rPr>
              <a:t>2</a:t>
            </a:r>
          </a:p>
        </p:txBody>
      </p:sp>
      <p:sp>
        <p:nvSpPr>
          <p:cNvPr id="23" name="">
            <a:extLst xmlns:a="http://schemas.openxmlformats.org/drawingml/2006/main">
              <a:ext uri="{FF2B5EF4-FFF2-40B4-BE49-F238E27FC236}">
                <a16:creationId xmlns:a16="http://schemas.microsoft.com/office/drawing/2014/main" id="{2962B9CA-B926-409A-A509-84973892D208}"/>
              </a:ext>
            </a:extLst>
          </p:cNvPr>
          <p:cNvSpPr>
            <a:spLocks xmlns:a="http://schemas.openxmlformats.org/drawingml/2006/main" noGrp="1"/>
          </p:cNvSpPr>
          <p:nvPr/>
        </p:nvSpPr>
        <p:spPr>
          <a:xfrm xmlns:a="http://schemas.openxmlformats.org/drawingml/2006/main">
            <a:off x="4953000" y="2990850"/>
            <a:ext cx="1143000" cy="457200"/>
          </a:xfrm>
          <a:prstGeom xmlns:a="http://schemas.openxmlformats.org/drawingml/2006/main" prst="rect">
            <a:avLst/>
          </a:prstGeom>
          <a:solidFill xmlns:a="http://schemas.openxmlformats.org/drawingml/2006/main">
            <a:srgbClr val="10182A"/>
          </a:solidFill>
          <a:ln xmlns:a="http://schemas.openxmlformats.org/drawingml/2006/main" w="9525">
            <a:solidFill>
              <a:srgbClr val="2D3B55"/>
            </a:solidFill>
          </a:ln>
        </p:spPr>
        <p:txBody>
          <a:bodyPr xmlns:a="http://schemas.openxmlformats.org/drawingml/2006/main" wrap="square" lIns="95250" tIns="38100" rIns="95250" bIns="38100" anchor="ctr"/>
          <a:lstStyle xmlns:a="http://schemas.openxmlformats.org/drawingml/2006/main"/>
          <a:p xmlns:a="http://schemas.openxmlformats.org/drawingml/2006/main">
            <a:pPr algn="l">
              <a:lnSpc>
                <a:spcPct val="108000"/>
              </a:lnSpc>
              <a:buNone/>
              <a:defRPr sz="975" b="0">
                <a:solidFill>
                  <a:srgbClr val="A9B4C7"/>
                </a:solidFill>
                <a:latin typeface="Aptos"/>
                <a:ea typeface="Aptos"/>
                <a:cs typeface="Aptos"/>
              </a:defRPr>
            </a:pPr>
            <a:r>
              <a:rPr sz="975" b="0">
                <a:solidFill>
                  <a:srgbClr val="A9B4C7"/>
                </a:solidFill>
                <a:latin typeface="Aptos"/>
                <a:ea typeface="Aptos"/>
                <a:cs typeface="Aptos"/>
              </a:rPr>
              <a:t>3</a:t>
            </a:r>
          </a:p>
        </p:txBody>
      </p:sp>
      <p:sp>
        <p:nvSpPr>
          <p:cNvPr id="24" name="">
            <a:extLst xmlns:a="http://schemas.openxmlformats.org/drawingml/2006/main">
              <a:ext uri="{FF2B5EF4-FFF2-40B4-BE49-F238E27FC236}">
                <a16:creationId xmlns:a16="http://schemas.microsoft.com/office/drawing/2014/main" id="{A1118194-2638-4B16-A212-0FEAE3212B62}"/>
              </a:ext>
            </a:extLst>
          </p:cNvPr>
          <p:cNvSpPr>
            <a:spLocks xmlns:a="http://schemas.openxmlformats.org/drawingml/2006/main" noGrp="1"/>
          </p:cNvSpPr>
          <p:nvPr/>
        </p:nvSpPr>
        <p:spPr>
          <a:xfrm xmlns:a="http://schemas.openxmlformats.org/drawingml/2006/main">
            <a:off x="6096000" y="2990850"/>
            <a:ext cx="1476375" cy="457200"/>
          </a:xfrm>
          <a:prstGeom xmlns:a="http://schemas.openxmlformats.org/drawingml/2006/main" prst="rect">
            <a:avLst/>
          </a:prstGeom>
          <a:solidFill xmlns:a="http://schemas.openxmlformats.org/drawingml/2006/main">
            <a:srgbClr val="10182A"/>
          </a:solidFill>
          <a:ln xmlns:a="http://schemas.openxmlformats.org/drawingml/2006/main" w="9525">
            <a:solidFill>
              <a:srgbClr val="2D3B55"/>
            </a:solidFill>
          </a:ln>
        </p:spPr>
        <p:txBody>
          <a:bodyPr xmlns:a="http://schemas.openxmlformats.org/drawingml/2006/main" wrap="square" lIns="95250" tIns="38100" rIns="95250" bIns="38100" anchor="ctr"/>
          <a:lstStyle xmlns:a="http://schemas.openxmlformats.org/drawingml/2006/main"/>
          <a:p xmlns:a="http://schemas.openxmlformats.org/drawingml/2006/main">
            <a:pPr algn="l">
              <a:lnSpc>
                <a:spcPct val="108000"/>
              </a:lnSpc>
              <a:buNone/>
              <a:defRPr sz="975" b="0">
                <a:solidFill>
                  <a:srgbClr val="A9B4C7"/>
                </a:solidFill>
                <a:latin typeface="Aptos"/>
                <a:ea typeface="Aptos"/>
                <a:cs typeface="Aptos"/>
              </a:defRPr>
            </a:pPr>
            <a:r>
              <a:rPr sz="975" b="0">
                <a:solidFill>
                  <a:srgbClr val="A9B4C7"/>
                </a:solidFill>
                <a:latin typeface="Aptos"/>
                <a:ea typeface="Aptos"/>
                <a:cs typeface="Aptos"/>
              </a:rPr>
              <a:t>5</a:t>
            </a:r>
          </a:p>
        </p:txBody>
      </p:sp>
      <p:sp>
        <p:nvSpPr>
          <p:cNvPr id="25" name="">
            <a:extLst xmlns:a="http://schemas.openxmlformats.org/drawingml/2006/main">
              <a:ext uri="{FF2B5EF4-FFF2-40B4-BE49-F238E27FC236}">
                <a16:creationId xmlns:a16="http://schemas.microsoft.com/office/drawing/2014/main" id="{7745D970-1047-48FA-AE19-03CDDCA54BEB}"/>
              </a:ext>
            </a:extLst>
          </p:cNvPr>
          <p:cNvSpPr>
            <a:spLocks xmlns:a="http://schemas.openxmlformats.org/drawingml/2006/main" noGrp="1"/>
          </p:cNvSpPr>
          <p:nvPr/>
        </p:nvSpPr>
        <p:spPr>
          <a:xfrm xmlns:a="http://schemas.openxmlformats.org/drawingml/2006/main">
            <a:off x="7572375" y="2990850"/>
            <a:ext cx="1476375" cy="457200"/>
          </a:xfrm>
          <a:prstGeom xmlns:a="http://schemas.openxmlformats.org/drawingml/2006/main" prst="rect">
            <a:avLst/>
          </a:prstGeom>
          <a:solidFill xmlns:a="http://schemas.openxmlformats.org/drawingml/2006/main">
            <a:srgbClr val="10182A"/>
          </a:solidFill>
          <a:ln xmlns:a="http://schemas.openxmlformats.org/drawingml/2006/main" w="9525">
            <a:solidFill>
              <a:srgbClr val="2D3B55"/>
            </a:solidFill>
          </a:ln>
        </p:spPr>
        <p:txBody>
          <a:bodyPr xmlns:a="http://schemas.openxmlformats.org/drawingml/2006/main" wrap="square" lIns="95250" tIns="38100" rIns="95250" bIns="38100" anchor="ctr"/>
          <a:lstStyle xmlns:a="http://schemas.openxmlformats.org/drawingml/2006/main"/>
          <a:p xmlns:a="http://schemas.openxmlformats.org/drawingml/2006/main">
            <a:pPr algn="l">
              <a:lnSpc>
                <a:spcPct val="108000"/>
              </a:lnSpc>
              <a:buNone/>
              <a:defRPr sz="975" b="0">
                <a:solidFill>
                  <a:srgbClr val="A9B4C7"/>
                </a:solidFill>
                <a:latin typeface="Aptos"/>
                <a:ea typeface="Aptos"/>
                <a:cs typeface="Aptos"/>
              </a:defRPr>
            </a:pPr>
            <a:r>
              <a:rPr sz="975" b="0">
                <a:solidFill>
                  <a:srgbClr val="A9B4C7"/>
                </a:solidFill>
                <a:latin typeface="Aptos"/>
                <a:ea typeface="Aptos"/>
                <a:cs typeface="Aptos"/>
              </a:rPr>
              <a:t>1,000</a:t>
            </a:r>
          </a:p>
        </p:txBody>
      </p:sp>
      <p:sp>
        <p:nvSpPr>
          <p:cNvPr id="26" name="">
            <a:extLst xmlns:a="http://schemas.openxmlformats.org/drawingml/2006/main">
              <a:ext uri="{FF2B5EF4-FFF2-40B4-BE49-F238E27FC236}">
                <a16:creationId xmlns:a16="http://schemas.microsoft.com/office/drawing/2014/main" id="{D174A70E-FA16-4AB2-B3C4-8F2662B39835}"/>
              </a:ext>
            </a:extLst>
          </p:cNvPr>
          <p:cNvSpPr>
            <a:spLocks xmlns:a="http://schemas.openxmlformats.org/drawingml/2006/main" noGrp="1"/>
          </p:cNvSpPr>
          <p:nvPr/>
        </p:nvSpPr>
        <p:spPr>
          <a:xfrm xmlns:a="http://schemas.openxmlformats.org/drawingml/2006/main">
            <a:off x="9048750" y="2990850"/>
            <a:ext cx="1476375" cy="457200"/>
          </a:xfrm>
          <a:prstGeom xmlns:a="http://schemas.openxmlformats.org/drawingml/2006/main" prst="rect">
            <a:avLst/>
          </a:prstGeom>
          <a:solidFill xmlns:a="http://schemas.openxmlformats.org/drawingml/2006/main">
            <a:srgbClr val="10182A"/>
          </a:solidFill>
          <a:ln xmlns:a="http://schemas.openxmlformats.org/drawingml/2006/main" w="9525">
            <a:solidFill>
              <a:srgbClr val="2D3B55"/>
            </a:solidFill>
          </a:ln>
        </p:spPr>
        <p:txBody>
          <a:bodyPr xmlns:a="http://schemas.openxmlformats.org/drawingml/2006/main" wrap="square" lIns="95250" tIns="38100" rIns="95250" bIns="38100" anchor="ctr"/>
          <a:lstStyle xmlns:a="http://schemas.openxmlformats.org/drawingml/2006/main"/>
          <a:p xmlns:a="http://schemas.openxmlformats.org/drawingml/2006/main">
            <a:pPr algn="l">
              <a:lnSpc>
                <a:spcPct val="108000"/>
              </a:lnSpc>
              <a:buNone/>
              <a:defRPr sz="975" b="0">
                <a:solidFill>
                  <a:srgbClr val="A9B4C7"/>
                </a:solidFill>
                <a:latin typeface="Aptos"/>
                <a:ea typeface="Aptos"/>
                <a:cs typeface="Aptos"/>
              </a:defRPr>
            </a:pPr>
            <a:r>
              <a:rPr sz="975" b="0">
                <a:solidFill>
                  <a:srgbClr val="A9B4C7"/>
                </a:solidFill>
                <a:latin typeface="Aptos"/>
                <a:ea typeface="Aptos"/>
                <a:cs typeface="Aptos"/>
              </a:rPr>
              <a:t>1 GB</a:t>
            </a:r>
          </a:p>
        </p:txBody>
      </p:sp>
      <p:sp>
        <p:nvSpPr>
          <p:cNvPr id="27" name="">
            <a:extLst xmlns:a="http://schemas.openxmlformats.org/drawingml/2006/main">
              <a:ext uri="{FF2B5EF4-FFF2-40B4-BE49-F238E27FC236}">
                <a16:creationId xmlns:a16="http://schemas.microsoft.com/office/drawing/2014/main" id="{C47226CD-047B-4DE8-BC91-FDEE2887D1B3}"/>
              </a:ext>
            </a:extLst>
          </p:cNvPr>
          <p:cNvSpPr>
            <a:spLocks xmlns:a="http://schemas.openxmlformats.org/drawingml/2006/main" noGrp="1"/>
          </p:cNvSpPr>
          <p:nvPr/>
        </p:nvSpPr>
        <p:spPr>
          <a:xfrm xmlns:a="http://schemas.openxmlformats.org/drawingml/2006/main">
            <a:off x="762000" y="3448050"/>
            <a:ext cx="1619250" cy="457200"/>
          </a:xfrm>
          <a:prstGeom xmlns:a="http://schemas.openxmlformats.org/drawingml/2006/main" prst="rect">
            <a:avLst/>
          </a:prstGeom>
          <a:solidFill xmlns:a="http://schemas.openxmlformats.org/drawingml/2006/main">
            <a:srgbClr val="11182A"/>
          </a:solidFill>
          <a:ln xmlns:a="http://schemas.openxmlformats.org/drawingml/2006/main" w="9525">
            <a:solidFill>
              <a:srgbClr val="2D3B55"/>
            </a:solidFill>
          </a:ln>
        </p:spPr>
        <p:txBody>
          <a:bodyPr xmlns:a="http://schemas.openxmlformats.org/drawingml/2006/main" wrap="square" lIns="95250" tIns="38100" rIns="95250" bIns="38100" anchor="ctr"/>
          <a:lstStyle xmlns:a="http://schemas.openxmlformats.org/drawingml/2006/main"/>
          <a:p xmlns:a="http://schemas.openxmlformats.org/drawingml/2006/main">
            <a:pPr algn="l">
              <a:lnSpc>
                <a:spcPct val="108000"/>
              </a:lnSpc>
              <a:buNone/>
              <a:defRPr sz="1050" b="1">
                <a:solidFill>
                  <a:srgbClr val="F7F7FB"/>
                </a:solidFill>
                <a:latin typeface="Aptos"/>
                <a:ea typeface="Aptos"/>
                <a:cs typeface="Aptos"/>
              </a:defRPr>
            </a:pPr>
            <a:r>
              <a:rPr sz="1050" b="1">
                <a:solidFill>
                  <a:srgbClr val="F7F7FB"/>
                </a:solidFill>
                <a:latin typeface="Aptos"/>
                <a:ea typeface="Aptos"/>
                <a:cs typeface="Aptos"/>
              </a:rPr>
              <a:t>Professional</a:t>
            </a:r>
          </a:p>
        </p:txBody>
      </p:sp>
      <p:sp>
        <p:nvSpPr>
          <p:cNvPr id="28" name="">
            <a:extLst xmlns:a="http://schemas.openxmlformats.org/drawingml/2006/main">
              <a:ext uri="{FF2B5EF4-FFF2-40B4-BE49-F238E27FC236}">
                <a16:creationId xmlns:a16="http://schemas.microsoft.com/office/drawing/2014/main" id="{09FD2E19-B35C-48E9-BF09-395E9D69F5DF}"/>
              </a:ext>
            </a:extLst>
          </p:cNvPr>
          <p:cNvSpPr>
            <a:spLocks xmlns:a="http://schemas.openxmlformats.org/drawingml/2006/main" noGrp="1"/>
          </p:cNvSpPr>
          <p:nvPr/>
        </p:nvSpPr>
        <p:spPr>
          <a:xfrm xmlns:a="http://schemas.openxmlformats.org/drawingml/2006/main">
            <a:off x="2381250" y="3448050"/>
            <a:ext cx="1381125" cy="457200"/>
          </a:xfrm>
          <a:prstGeom xmlns:a="http://schemas.openxmlformats.org/drawingml/2006/main" prst="rect">
            <a:avLst/>
          </a:prstGeom>
          <a:solidFill xmlns:a="http://schemas.openxmlformats.org/drawingml/2006/main">
            <a:srgbClr val="11182A"/>
          </a:solidFill>
          <a:ln xmlns:a="http://schemas.openxmlformats.org/drawingml/2006/main" w="9525">
            <a:solidFill>
              <a:srgbClr val="2D3B55"/>
            </a:solidFill>
          </a:ln>
        </p:spPr>
        <p:txBody>
          <a:bodyPr xmlns:a="http://schemas.openxmlformats.org/drawingml/2006/main" wrap="square" lIns="95250" tIns="38100" rIns="95250" bIns="38100" anchor="ctr"/>
          <a:lstStyle xmlns:a="http://schemas.openxmlformats.org/drawingml/2006/main"/>
          <a:p xmlns:a="http://schemas.openxmlformats.org/drawingml/2006/main">
            <a:pPr algn="l">
              <a:lnSpc>
                <a:spcPct val="108000"/>
              </a:lnSpc>
              <a:buNone/>
              <a:defRPr sz="975" b="0">
                <a:solidFill>
                  <a:srgbClr val="F7F7FB"/>
                </a:solidFill>
                <a:latin typeface="Aptos"/>
                <a:ea typeface="Aptos"/>
                <a:cs typeface="Aptos"/>
              </a:defRPr>
            </a:pPr>
            <a:r>
              <a:rPr sz="975" b="0">
                <a:solidFill>
                  <a:srgbClr val="F7F7FB"/>
                </a:solidFill>
                <a:latin typeface="Aptos"/>
                <a:ea typeface="Aptos"/>
                <a:cs typeface="Aptos"/>
              </a:rPr>
              <a:t>$39.99</a:t>
            </a:r>
          </a:p>
        </p:txBody>
      </p:sp>
      <p:sp>
        <p:nvSpPr>
          <p:cNvPr id="29" name="">
            <a:extLst xmlns:a="http://schemas.openxmlformats.org/drawingml/2006/main">
              <a:ext uri="{FF2B5EF4-FFF2-40B4-BE49-F238E27FC236}">
                <a16:creationId xmlns:a16="http://schemas.microsoft.com/office/drawing/2014/main" id="{F5CA323A-8DF1-4DE5-B041-E0E3A5EB8756}"/>
              </a:ext>
            </a:extLst>
          </p:cNvPr>
          <p:cNvSpPr>
            <a:spLocks xmlns:a="http://schemas.openxmlformats.org/drawingml/2006/main" noGrp="1"/>
          </p:cNvSpPr>
          <p:nvPr/>
        </p:nvSpPr>
        <p:spPr>
          <a:xfrm xmlns:a="http://schemas.openxmlformats.org/drawingml/2006/main">
            <a:off x="3762375" y="3448050"/>
            <a:ext cx="1190625" cy="457200"/>
          </a:xfrm>
          <a:prstGeom xmlns:a="http://schemas.openxmlformats.org/drawingml/2006/main" prst="rect">
            <a:avLst/>
          </a:prstGeom>
          <a:solidFill xmlns:a="http://schemas.openxmlformats.org/drawingml/2006/main">
            <a:srgbClr val="11182A"/>
          </a:solidFill>
          <a:ln xmlns:a="http://schemas.openxmlformats.org/drawingml/2006/main" w="9525">
            <a:solidFill>
              <a:srgbClr val="2D3B55"/>
            </a:solidFill>
          </a:ln>
        </p:spPr>
        <p:txBody>
          <a:bodyPr xmlns:a="http://schemas.openxmlformats.org/drawingml/2006/main" wrap="square" lIns="95250" tIns="38100" rIns="95250" bIns="38100" anchor="ctr"/>
          <a:lstStyle xmlns:a="http://schemas.openxmlformats.org/drawingml/2006/main"/>
          <a:p xmlns:a="http://schemas.openxmlformats.org/drawingml/2006/main">
            <a:pPr algn="l">
              <a:lnSpc>
                <a:spcPct val="108000"/>
              </a:lnSpc>
              <a:buNone/>
              <a:defRPr sz="975" b="0">
                <a:solidFill>
                  <a:srgbClr val="A9B4C7"/>
                </a:solidFill>
                <a:latin typeface="Aptos"/>
                <a:ea typeface="Aptos"/>
                <a:cs typeface="Aptos"/>
              </a:defRPr>
            </a:pPr>
            <a:r>
              <a:rPr sz="975" b="0">
                <a:solidFill>
                  <a:srgbClr val="A9B4C7"/>
                </a:solidFill>
                <a:latin typeface="Aptos"/>
                <a:ea typeface="Aptos"/>
                <a:cs typeface="Aptos"/>
              </a:rPr>
              <a:t>10</a:t>
            </a:r>
          </a:p>
        </p:txBody>
      </p:sp>
      <p:sp>
        <p:nvSpPr>
          <p:cNvPr id="30" name="">
            <a:extLst xmlns:a="http://schemas.openxmlformats.org/drawingml/2006/main">
              <a:ext uri="{FF2B5EF4-FFF2-40B4-BE49-F238E27FC236}">
                <a16:creationId xmlns:a16="http://schemas.microsoft.com/office/drawing/2014/main" id="{573CD02C-A04E-48AD-9835-75106E56E81C}"/>
              </a:ext>
            </a:extLst>
          </p:cNvPr>
          <p:cNvSpPr>
            <a:spLocks xmlns:a="http://schemas.openxmlformats.org/drawingml/2006/main" noGrp="1"/>
          </p:cNvSpPr>
          <p:nvPr/>
        </p:nvSpPr>
        <p:spPr>
          <a:xfrm xmlns:a="http://schemas.openxmlformats.org/drawingml/2006/main">
            <a:off x="4953000" y="3448050"/>
            <a:ext cx="1143000" cy="457200"/>
          </a:xfrm>
          <a:prstGeom xmlns:a="http://schemas.openxmlformats.org/drawingml/2006/main" prst="rect">
            <a:avLst/>
          </a:prstGeom>
          <a:solidFill xmlns:a="http://schemas.openxmlformats.org/drawingml/2006/main">
            <a:srgbClr val="11182A"/>
          </a:solidFill>
          <a:ln xmlns:a="http://schemas.openxmlformats.org/drawingml/2006/main" w="9525">
            <a:solidFill>
              <a:srgbClr val="2D3B55"/>
            </a:solidFill>
          </a:ln>
        </p:spPr>
        <p:txBody>
          <a:bodyPr xmlns:a="http://schemas.openxmlformats.org/drawingml/2006/main" wrap="square" lIns="95250" tIns="38100" rIns="95250" bIns="38100" anchor="ctr"/>
          <a:lstStyle xmlns:a="http://schemas.openxmlformats.org/drawingml/2006/main"/>
          <a:p xmlns:a="http://schemas.openxmlformats.org/drawingml/2006/main">
            <a:pPr algn="l">
              <a:lnSpc>
                <a:spcPct val="108000"/>
              </a:lnSpc>
              <a:buNone/>
              <a:defRPr sz="975" b="0">
                <a:solidFill>
                  <a:srgbClr val="A9B4C7"/>
                </a:solidFill>
                <a:latin typeface="Aptos"/>
                <a:ea typeface="Aptos"/>
                <a:cs typeface="Aptos"/>
              </a:defRPr>
            </a:pPr>
            <a:r>
              <a:rPr sz="975" b="0">
                <a:solidFill>
                  <a:srgbClr val="A9B4C7"/>
                </a:solidFill>
                <a:latin typeface="Aptos"/>
                <a:ea typeface="Aptos"/>
                <a:cs typeface="Aptos"/>
              </a:rPr>
              <a:t>10</a:t>
            </a:r>
          </a:p>
        </p:txBody>
      </p:sp>
      <p:sp>
        <p:nvSpPr>
          <p:cNvPr id="31" name="">
            <a:extLst xmlns:a="http://schemas.openxmlformats.org/drawingml/2006/main">
              <a:ext uri="{FF2B5EF4-FFF2-40B4-BE49-F238E27FC236}">
                <a16:creationId xmlns:a16="http://schemas.microsoft.com/office/drawing/2014/main" id="{0C2E2659-26D2-4D74-8396-CEFA3731CEF0}"/>
              </a:ext>
            </a:extLst>
          </p:cNvPr>
          <p:cNvSpPr>
            <a:spLocks xmlns:a="http://schemas.openxmlformats.org/drawingml/2006/main" noGrp="1"/>
          </p:cNvSpPr>
          <p:nvPr/>
        </p:nvSpPr>
        <p:spPr>
          <a:xfrm xmlns:a="http://schemas.openxmlformats.org/drawingml/2006/main">
            <a:off x="6096000" y="3448050"/>
            <a:ext cx="1476375" cy="457200"/>
          </a:xfrm>
          <a:prstGeom xmlns:a="http://schemas.openxmlformats.org/drawingml/2006/main" prst="rect">
            <a:avLst/>
          </a:prstGeom>
          <a:solidFill xmlns:a="http://schemas.openxmlformats.org/drawingml/2006/main">
            <a:srgbClr val="11182A"/>
          </a:solidFill>
          <a:ln xmlns:a="http://schemas.openxmlformats.org/drawingml/2006/main" w="9525">
            <a:solidFill>
              <a:srgbClr val="2D3B55"/>
            </a:solidFill>
          </a:ln>
        </p:spPr>
        <p:txBody>
          <a:bodyPr xmlns:a="http://schemas.openxmlformats.org/drawingml/2006/main" wrap="square" lIns="95250" tIns="38100" rIns="95250" bIns="38100" anchor="ctr"/>
          <a:lstStyle xmlns:a="http://schemas.openxmlformats.org/drawingml/2006/main"/>
          <a:p xmlns:a="http://schemas.openxmlformats.org/drawingml/2006/main">
            <a:pPr algn="l">
              <a:lnSpc>
                <a:spcPct val="108000"/>
              </a:lnSpc>
              <a:buNone/>
              <a:defRPr sz="975" b="0">
                <a:solidFill>
                  <a:srgbClr val="A9B4C7"/>
                </a:solidFill>
                <a:latin typeface="Aptos"/>
                <a:ea typeface="Aptos"/>
                <a:cs typeface="Aptos"/>
              </a:defRPr>
            </a:pPr>
            <a:r>
              <a:rPr sz="975" b="0">
                <a:solidFill>
                  <a:srgbClr val="A9B4C7"/>
                </a:solidFill>
                <a:latin typeface="Aptos"/>
                <a:ea typeface="Aptos"/>
                <a:cs typeface="Aptos"/>
              </a:rPr>
              <a:t>20</a:t>
            </a:r>
          </a:p>
        </p:txBody>
      </p:sp>
      <p:sp>
        <p:nvSpPr>
          <p:cNvPr id="32" name="">
            <a:extLst xmlns:a="http://schemas.openxmlformats.org/drawingml/2006/main">
              <a:ext uri="{FF2B5EF4-FFF2-40B4-BE49-F238E27FC236}">
                <a16:creationId xmlns:a16="http://schemas.microsoft.com/office/drawing/2014/main" id="{51F3FFB4-73AE-4578-828C-2314958AD823}"/>
              </a:ext>
            </a:extLst>
          </p:cNvPr>
          <p:cNvSpPr>
            <a:spLocks xmlns:a="http://schemas.openxmlformats.org/drawingml/2006/main" noGrp="1"/>
          </p:cNvSpPr>
          <p:nvPr/>
        </p:nvSpPr>
        <p:spPr>
          <a:xfrm xmlns:a="http://schemas.openxmlformats.org/drawingml/2006/main">
            <a:off x="7572375" y="3448050"/>
            <a:ext cx="1476375" cy="457200"/>
          </a:xfrm>
          <a:prstGeom xmlns:a="http://schemas.openxmlformats.org/drawingml/2006/main" prst="rect">
            <a:avLst/>
          </a:prstGeom>
          <a:solidFill xmlns:a="http://schemas.openxmlformats.org/drawingml/2006/main">
            <a:srgbClr val="11182A"/>
          </a:solidFill>
          <a:ln xmlns:a="http://schemas.openxmlformats.org/drawingml/2006/main" w="9525">
            <a:solidFill>
              <a:srgbClr val="2D3B55"/>
            </a:solidFill>
          </a:ln>
        </p:spPr>
        <p:txBody>
          <a:bodyPr xmlns:a="http://schemas.openxmlformats.org/drawingml/2006/main" wrap="square" lIns="95250" tIns="38100" rIns="95250" bIns="38100" anchor="ctr"/>
          <a:lstStyle xmlns:a="http://schemas.openxmlformats.org/drawingml/2006/main"/>
          <a:p xmlns:a="http://schemas.openxmlformats.org/drawingml/2006/main">
            <a:pPr algn="l">
              <a:lnSpc>
                <a:spcPct val="108000"/>
              </a:lnSpc>
              <a:buNone/>
              <a:defRPr sz="975" b="0">
                <a:solidFill>
                  <a:srgbClr val="A9B4C7"/>
                </a:solidFill>
                <a:latin typeface="Aptos"/>
                <a:ea typeface="Aptos"/>
                <a:cs typeface="Aptos"/>
              </a:defRPr>
            </a:pPr>
            <a:r>
              <a:rPr sz="975" b="0">
                <a:solidFill>
                  <a:srgbClr val="A9B4C7"/>
                </a:solidFill>
                <a:latin typeface="Aptos"/>
                <a:ea typeface="Aptos"/>
                <a:cs typeface="Aptos"/>
              </a:rPr>
              <a:t>10,000</a:t>
            </a:r>
          </a:p>
        </p:txBody>
      </p:sp>
      <p:sp>
        <p:nvSpPr>
          <p:cNvPr id="33" name="">
            <a:extLst xmlns:a="http://schemas.openxmlformats.org/drawingml/2006/main">
              <a:ext uri="{FF2B5EF4-FFF2-40B4-BE49-F238E27FC236}">
                <a16:creationId xmlns:a16="http://schemas.microsoft.com/office/drawing/2014/main" id="{67F52B8E-70E9-4332-B531-40455A2B3205}"/>
              </a:ext>
            </a:extLst>
          </p:cNvPr>
          <p:cNvSpPr>
            <a:spLocks xmlns:a="http://schemas.openxmlformats.org/drawingml/2006/main" noGrp="1"/>
          </p:cNvSpPr>
          <p:nvPr/>
        </p:nvSpPr>
        <p:spPr>
          <a:xfrm xmlns:a="http://schemas.openxmlformats.org/drawingml/2006/main">
            <a:off x="9048750" y="3448050"/>
            <a:ext cx="1476375" cy="457200"/>
          </a:xfrm>
          <a:prstGeom xmlns:a="http://schemas.openxmlformats.org/drawingml/2006/main" prst="rect">
            <a:avLst/>
          </a:prstGeom>
          <a:solidFill xmlns:a="http://schemas.openxmlformats.org/drawingml/2006/main">
            <a:srgbClr val="11182A"/>
          </a:solidFill>
          <a:ln xmlns:a="http://schemas.openxmlformats.org/drawingml/2006/main" w="9525">
            <a:solidFill>
              <a:srgbClr val="2D3B55"/>
            </a:solidFill>
          </a:ln>
        </p:spPr>
        <p:txBody>
          <a:bodyPr xmlns:a="http://schemas.openxmlformats.org/drawingml/2006/main" wrap="square" lIns="95250" tIns="38100" rIns="95250" bIns="38100" anchor="ctr"/>
          <a:lstStyle xmlns:a="http://schemas.openxmlformats.org/drawingml/2006/main"/>
          <a:p xmlns:a="http://schemas.openxmlformats.org/drawingml/2006/main">
            <a:pPr algn="l">
              <a:lnSpc>
                <a:spcPct val="108000"/>
              </a:lnSpc>
              <a:buNone/>
              <a:defRPr sz="975" b="0">
                <a:solidFill>
                  <a:srgbClr val="A9B4C7"/>
                </a:solidFill>
                <a:latin typeface="Aptos"/>
                <a:ea typeface="Aptos"/>
                <a:cs typeface="Aptos"/>
              </a:defRPr>
            </a:pPr>
            <a:r>
              <a:rPr sz="975" b="0">
                <a:solidFill>
                  <a:srgbClr val="A9B4C7"/>
                </a:solidFill>
                <a:latin typeface="Aptos"/>
                <a:ea typeface="Aptos"/>
                <a:cs typeface="Aptos"/>
              </a:rPr>
              <a:t>10 GB</a:t>
            </a:r>
          </a:p>
        </p:txBody>
      </p:sp>
      <p:sp>
        <p:nvSpPr>
          <p:cNvPr id="34" name="">
            <a:extLst xmlns:a="http://schemas.openxmlformats.org/drawingml/2006/main">
              <a:ext uri="{FF2B5EF4-FFF2-40B4-BE49-F238E27FC236}">
                <a16:creationId xmlns:a16="http://schemas.microsoft.com/office/drawing/2014/main" id="{C3AB4A30-CED6-496C-BFFB-7F5A5FDA3FAA}"/>
              </a:ext>
            </a:extLst>
          </p:cNvPr>
          <p:cNvSpPr>
            <a:spLocks xmlns:a="http://schemas.openxmlformats.org/drawingml/2006/main" noGrp="1"/>
          </p:cNvSpPr>
          <p:nvPr/>
        </p:nvSpPr>
        <p:spPr>
          <a:xfrm xmlns:a="http://schemas.openxmlformats.org/drawingml/2006/main">
            <a:off x="762000" y="3905250"/>
            <a:ext cx="1619250" cy="457200"/>
          </a:xfrm>
          <a:prstGeom xmlns:a="http://schemas.openxmlformats.org/drawingml/2006/main" prst="rect">
            <a:avLst/>
          </a:prstGeom>
          <a:solidFill xmlns:a="http://schemas.openxmlformats.org/drawingml/2006/main">
            <a:srgbClr val="10182A"/>
          </a:solidFill>
          <a:ln xmlns:a="http://schemas.openxmlformats.org/drawingml/2006/main" w="9525">
            <a:solidFill>
              <a:srgbClr val="2D3B55"/>
            </a:solidFill>
          </a:ln>
        </p:spPr>
        <p:txBody>
          <a:bodyPr xmlns:a="http://schemas.openxmlformats.org/drawingml/2006/main" wrap="square" lIns="95250" tIns="38100" rIns="95250" bIns="38100" anchor="ctr"/>
          <a:lstStyle xmlns:a="http://schemas.openxmlformats.org/drawingml/2006/main"/>
          <a:p xmlns:a="http://schemas.openxmlformats.org/drawingml/2006/main">
            <a:pPr algn="l">
              <a:lnSpc>
                <a:spcPct val="108000"/>
              </a:lnSpc>
              <a:buNone/>
              <a:defRPr sz="1050" b="1">
                <a:solidFill>
                  <a:srgbClr val="F7F7FB"/>
                </a:solidFill>
                <a:latin typeface="Aptos"/>
                <a:ea typeface="Aptos"/>
                <a:cs typeface="Aptos"/>
              </a:defRPr>
            </a:pPr>
            <a:r>
              <a:rPr sz="1050" b="1">
                <a:solidFill>
                  <a:srgbClr val="F7F7FB"/>
                </a:solidFill>
                <a:latin typeface="Aptos"/>
                <a:ea typeface="Aptos"/>
                <a:cs typeface="Aptos"/>
              </a:rPr>
              <a:t>Business</a:t>
            </a:r>
          </a:p>
        </p:txBody>
      </p:sp>
      <p:sp>
        <p:nvSpPr>
          <p:cNvPr id="35" name="">
            <a:extLst xmlns:a="http://schemas.openxmlformats.org/drawingml/2006/main">
              <a:ext uri="{FF2B5EF4-FFF2-40B4-BE49-F238E27FC236}">
                <a16:creationId xmlns:a16="http://schemas.microsoft.com/office/drawing/2014/main" id="{DA24F68E-C398-4021-B0AD-027FFBC70748}"/>
              </a:ext>
            </a:extLst>
          </p:cNvPr>
          <p:cNvSpPr>
            <a:spLocks xmlns:a="http://schemas.openxmlformats.org/drawingml/2006/main" noGrp="1"/>
          </p:cNvSpPr>
          <p:nvPr/>
        </p:nvSpPr>
        <p:spPr>
          <a:xfrm xmlns:a="http://schemas.openxmlformats.org/drawingml/2006/main">
            <a:off x="2381250" y="3905250"/>
            <a:ext cx="1381125" cy="457200"/>
          </a:xfrm>
          <a:prstGeom xmlns:a="http://schemas.openxmlformats.org/drawingml/2006/main" prst="rect">
            <a:avLst/>
          </a:prstGeom>
          <a:solidFill xmlns:a="http://schemas.openxmlformats.org/drawingml/2006/main">
            <a:srgbClr val="10182A"/>
          </a:solidFill>
          <a:ln xmlns:a="http://schemas.openxmlformats.org/drawingml/2006/main" w="9525">
            <a:solidFill>
              <a:srgbClr val="2D3B55"/>
            </a:solidFill>
          </a:ln>
        </p:spPr>
        <p:txBody>
          <a:bodyPr xmlns:a="http://schemas.openxmlformats.org/drawingml/2006/main" wrap="square" lIns="95250" tIns="38100" rIns="95250" bIns="38100" anchor="ctr"/>
          <a:lstStyle xmlns:a="http://schemas.openxmlformats.org/drawingml/2006/main"/>
          <a:p xmlns:a="http://schemas.openxmlformats.org/drawingml/2006/main">
            <a:pPr algn="l">
              <a:lnSpc>
                <a:spcPct val="108000"/>
              </a:lnSpc>
              <a:buNone/>
              <a:defRPr sz="975" b="0">
                <a:solidFill>
                  <a:srgbClr val="F7F7FB"/>
                </a:solidFill>
                <a:latin typeface="Aptos"/>
                <a:ea typeface="Aptos"/>
                <a:cs typeface="Aptos"/>
              </a:defRPr>
            </a:pPr>
            <a:r>
              <a:rPr sz="975" b="0">
                <a:solidFill>
                  <a:srgbClr val="F7F7FB"/>
                </a:solidFill>
                <a:latin typeface="Aptos"/>
                <a:ea typeface="Aptos"/>
                <a:cs typeface="Aptos"/>
              </a:rPr>
              <a:t>$99.99</a:t>
            </a:r>
          </a:p>
        </p:txBody>
      </p:sp>
      <p:sp>
        <p:nvSpPr>
          <p:cNvPr id="36" name="">
            <a:extLst xmlns:a="http://schemas.openxmlformats.org/drawingml/2006/main">
              <a:ext uri="{FF2B5EF4-FFF2-40B4-BE49-F238E27FC236}">
                <a16:creationId xmlns:a16="http://schemas.microsoft.com/office/drawing/2014/main" id="{5FB0938C-AE63-49B9-B01B-0000E232564C}"/>
              </a:ext>
            </a:extLst>
          </p:cNvPr>
          <p:cNvSpPr>
            <a:spLocks xmlns:a="http://schemas.openxmlformats.org/drawingml/2006/main" noGrp="1"/>
          </p:cNvSpPr>
          <p:nvPr/>
        </p:nvSpPr>
        <p:spPr>
          <a:xfrm xmlns:a="http://schemas.openxmlformats.org/drawingml/2006/main">
            <a:off x="3762375" y="3905250"/>
            <a:ext cx="1190625" cy="457200"/>
          </a:xfrm>
          <a:prstGeom xmlns:a="http://schemas.openxmlformats.org/drawingml/2006/main" prst="rect">
            <a:avLst/>
          </a:prstGeom>
          <a:solidFill xmlns:a="http://schemas.openxmlformats.org/drawingml/2006/main">
            <a:srgbClr val="10182A"/>
          </a:solidFill>
          <a:ln xmlns:a="http://schemas.openxmlformats.org/drawingml/2006/main" w="9525">
            <a:solidFill>
              <a:srgbClr val="2D3B55"/>
            </a:solidFill>
          </a:ln>
        </p:spPr>
        <p:txBody>
          <a:bodyPr xmlns:a="http://schemas.openxmlformats.org/drawingml/2006/main" wrap="square" lIns="95250" tIns="38100" rIns="95250" bIns="38100" anchor="ctr"/>
          <a:lstStyle xmlns:a="http://schemas.openxmlformats.org/drawingml/2006/main"/>
          <a:p xmlns:a="http://schemas.openxmlformats.org/drawingml/2006/main">
            <a:pPr algn="l">
              <a:lnSpc>
                <a:spcPct val="108000"/>
              </a:lnSpc>
              <a:buNone/>
              <a:defRPr sz="975" b="0">
                <a:solidFill>
                  <a:srgbClr val="A9B4C7"/>
                </a:solidFill>
                <a:latin typeface="Aptos"/>
                <a:ea typeface="Aptos"/>
                <a:cs typeface="Aptos"/>
              </a:defRPr>
            </a:pPr>
            <a:r>
              <a:rPr sz="975" b="0">
                <a:solidFill>
                  <a:srgbClr val="A9B4C7"/>
                </a:solidFill>
                <a:latin typeface="Aptos"/>
                <a:ea typeface="Aptos"/>
                <a:cs typeface="Aptos"/>
              </a:rPr>
              <a:t>50</a:t>
            </a:r>
          </a:p>
        </p:txBody>
      </p:sp>
      <p:sp>
        <p:nvSpPr>
          <p:cNvPr id="37" name="">
            <a:extLst xmlns:a="http://schemas.openxmlformats.org/drawingml/2006/main">
              <a:ext uri="{FF2B5EF4-FFF2-40B4-BE49-F238E27FC236}">
                <a16:creationId xmlns:a16="http://schemas.microsoft.com/office/drawing/2014/main" id="{04040A19-A445-4F18-9E2D-5D2E8EE4A55F}"/>
              </a:ext>
            </a:extLst>
          </p:cNvPr>
          <p:cNvSpPr>
            <a:spLocks xmlns:a="http://schemas.openxmlformats.org/drawingml/2006/main" noGrp="1"/>
          </p:cNvSpPr>
          <p:nvPr/>
        </p:nvSpPr>
        <p:spPr>
          <a:xfrm xmlns:a="http://schemas.openxmlformats.org/drawingml/2006/main">
            <a:off x="4953000" y="3905250"/>
            <a:ext cx="1143000" cy="457200"/>
          </a:xfrm>
          <a:prstGeom xmlns:a="http://schemas.openxmlformats.org/drawingml/2006/main" prst="rect">
            <a:avLst/>
          </a:prstGeom>
          <a:solidFill xmlns:a="http://schemas.openxmlformats.org/drawingml/2006/main">
            <a:srgbClr val="10182A"/>
          </a:solidFill>
          <a:ln xmlns:a="http://schemas.openxmlformats.org/drawingml/2006/main" w="9525">
            <a:solidFill>
              <a:srgbClr val="2D3B55"/>
            </a:solidFill>
          </a:ln>
        </p:spPr>
        <p:txBody>
          <a:bodyPr xmlns:a="http://schemas.openxmlformats.org/drawingml/2006/main" wrap="square" lIns="95250" tIns="38100" rIns="95250" bIns="38100" anchor="ctr"/>
          <a:lstStyle xmlns:a="http://schemas.openxmlformats.org/drawingml/2006/main"/>
          <a:p xmlns:a="http://schemas.openxmlformats.org/drawingml/2006/main">
            <a:pPr algn="l">
              <a:lnSpc>
                <a:spcPct val="108000"/>
              </a:lnSpc>
              <a:buNone/>
              <a:defRPr sz="975" b="0">
                <a:solidFill>
                  <a:srgbClr val="A9B4C7"/>
                </a:solidFill>
                <a:latin typeface="Aptos"/>
                <a:ea typeface="Aptos"/>
                <a:cs typeface="Aptos"/>
              </a:defRPr>
            </a:pPr>
            <a:r>
              <a:rPr sz="975" b="0">
                <a:solidFill>
                  <a:srgbClr val="A9B4C7"/>
                </a:solidFill>
                <a:latin typeface="Aptos"/>
                <a:ea typeface="Aptos"/>
                <a:cs typeface="Aptos"/>
              </a:rPr>
              <a:t>25</a:t>
            </a:r>
          </a:p>
        </p:txBody>
      </p:sp>
      <p:sp>
        <p:nvSpPr>
          <p:cNvPr id="38" name="">
            <a:extLst xmlns:a="http://schemas.openxmlformats.org/drawingml/2006/main">
              <a:ext uri="{FF2B5EF4-FFF2-40B4-BE49-F238E27FC236}">
                <a16:creationId xmlns:a16="http://schemas.microsoft.com/office/drawing/2014/main" id="{06F001E6-EABB-4EC2-A5D9-A803DB9E5844}"/>
              </a:ext>
            </a:extLst>
          </p:cNvPr>
          <p:cNvSpPr>
            <a:spLocks xmlns:a="http://schemas.openxmlformats.org/drawingml/2006/main" noGrp="1"/>
          </p:cNvSpPr>
          <p:nvPr/>
        </p:nvSpPr>
        <p:spPr>
          <a:xfrm xmlns:a="http://schemas.openxmlformats.org/drawingml/2006/main">
            <a:off x="6096000" y="3905250"/>
            <a:ext cx="1476375" cy="457200"/>
          </a:xfrm>
          <a:prstGeom xmlns:a="http://schemas.openxmlformats.org/drawingml/2006/main" prst="rect">
            <a:avLst/>
          </a:prstGeom>
          <a:solidFill xmlns:a="http://schemas.openxmlformats.org/drawingml/2006/main">
            <a:srgbClr val="10182A"/>
          </a:solidFill>
          <a:ln xmlns:a="http://schemas.openxmlformats.org/drawingml/2006/main" w="9525">
            <a:solidFill>
              <a:srgbClr val="2D3B55"/>
            </a:solidFill>
          </a:ln>
        </p:spPr>
        <p:txBody>
          <a:bodyPr xmlns:a="http://schemas.openxmlformats.org/drawingml/2006/main" wrap="square" lIns="95250" tIns="38100" rIns="95250" bIns="38100" anchor="ctr"/>
          <a:lstStyle xmlns:a="http://schemas.openxmlformats.org/drawingml/2006/main"/>
          <a:p xmlns:a="http://schemas.openxmlformats.org/drawingml/2006/main">
            <a:pPr algn="l">
              <a:lnSpc>
                <a:spcPct val="108000"/>
              </a:lnSpc>
              <a:buNone/>
              <a:defRPr sz="975" b="0">
                <a:solidFill>
                  <a:srgbClr val="A9B4C7"/>
                </a:solidFill>
                <a:latin typeface="Aptos"/>
                <a:ea typeface="Aptos"/>
                <a:cs typeface="Aptos"/>
              </a:defRPr>
            </a:pPr>
            <a:r>
              <a:rPr sz="975" b="0">
                <a:solidFill>
                  <a:srgbClr val="A9B4C7"/>
                </a:solidFill>
                <a:latin typeface="Aptos"/>
                <a:ea typeface="Aptos"/>
                <a:cs typeface="Aptos"/>
              </a:rPr>
              <a:t>100</a:t>
            </a:r>
          </a:p>
        </p:txBody>
      </p:sp>
      <p:sp>
        <p:nvSpPr>
          <p:cNvPr id="39" name="">
            <a:extLst xmlns:a="http://schemas.openxmlformats.org/drawingml/2006/main">
              <a:ext uri="{FF2B5EF4-FFF2-40B4-BE49-F238E27FC236}">
                <a16:creationId xmlns:a16="http://schemas.microsoft.com/office/drawing/2014/main" id="{D1335A80-D607-4011-96E6-89583CECDCF2}"/>
              </a:ext>
            </a:extLst>
          </p:cNvPr>
          <p:cNvSpPr>
            <a:spLocks xmlns:a="http://schemas.openxmlformats.org/drawingml/2006/main" noGrp="1"/>
          </p:cNvSpPr>
          <p:nvPr/>
        </p:nvSpPr>
        <p:spPr>
          <a:xfrm xmlns:a="http://schemas.openxmlformats.org/drawingml/2006/main">
            <a:off x="7572375" y="3905250"/>
            <a:ext cx="1476375" cy="457200"/>
          </a:xfrm>
          <a:prstGeom xmlns:a="http://schemas.openxmlformats.org/drawingml/2006/main" prst="rect">
            <a:avLst/>
          </a:prstGeom>
          <a:solidFill xmlns:a="http://schemas.openxmlformats.org/drawingml/2006/main">
            <a:srgbClr val="10182A"/>
          </a:solidFill>
          <a:ln xmlns:a="http://schemas.openxmlformats.org/drawingml/2006/main" w="9525">
            <a:solidFill>
              <a:srgbClr val="2D3B55"/>
            </a:solidFill>
          </a:ln>
        </p:spPr>
        <p:txBody>
          <a:bodyPr xmlns:a="http://schemas.openxmlformats.org/drawingml/2006/main" wrap="square" lIns="95250" tIns="38100" rIns="95250" bIns="38100" anchor="ctr"/>
          <a:lstStyle xmlns:a="http://schemas.openxmlformats.org/drawingml/2006/main"/>
          <a:p xmlns:a="http://schemas.openxmlformats.org/drawingml/2006/main">
            <a:pPr algn="l">
              <a:lnSpc>
                <a:spcPct val="108000"/>
              </a:lnSpc>
              <a:buNone/>
              <a:defRPr sz="975" b="0">
                <a:solidFill>
                  <a:srgbClr val="A9B4C7"/>
                </a:solidFill>
                <a:latin typeface="Aptos"/>
                <a:ea typeface="Aptos"/>
                <a:cs typeface="Aptos"/>
              </a:defRPr>
            </a:pPr>
            <a:r>
              <a:rPr sz="975" b="0">
                <a:solidFill>
                  <a:srgbClr val="A9B4C7"/>
                </a:solidFill>
                <a:latin typeface="Aptos"/>
                <a:ea typeface="Aptos"/>
                <a:cs typeface="Aptos"/>
              </a:rPr>
              <a:t>100,000</a:t>
            </a:r>
          </a:p>
        </p:txBody>
      </p:sp>
      <p:sp>
        <p:nvSpPr>
          <p:cNvPr id="40" name="">
            <a:extLst xmlns:a="http://schemas.openxmlformats.org/drawingml/2006/main">
              <a:ext uri="{FF2B5EF4-FFF2-40B4-BE49-F238E27FC236}">
                <a16:creationId xmlns:a16="http://schemas.microsoft.com/office/drawing/2014/main" id="{BB5D80A7-F92E-424C-91BD-D686F9232EB2}"/>
              </a:ext>
            </a:extLst>
          </p:cNvPr>
          <p:cNvSpPr>
            <a:spLocks xmlns:a="http://schemas.openxmlformats.org/drawingml/2006/main" noGrp="1"/>
          </p:cNvSpPr>
          <p:nvPr/>
        </p:nvSpPr>
        <p:spPr>
          <a:xfrm xmlns:a="http://schemas.openxmlformats.org/drawingml/2006/main">
            <a:off x="9048750" y="3905250"/>
            <a:ext cx="1476375" cy="457200"/>
          </a:xfrm>
          <a:prstGeom xmlns:a="http://schemas.openxmlformats.org/drawingml/2006/main" prst="rect">
            <a:avLst/>
          </a:prstGeom>
          <a:solidFill xmlns:a="http://schemas.openxmlformats.org/drawingml/2006/main">
            <a:srgbClr val="10182A"/>
          </a:solidFill>
          <a:ln xmlns:a="http://schemas.openxmlformats.org/drawingml/2006/main" w="9525">
            <a:solidFill>
              <a:srgbClr val="2D3B55"/>
            </a:solidFill>
          </a:ln>
        </p:spPr>
        <p:txBody>
          <a:bodyPr xmlns:a="http://schemas.openxmlformats.org/drawingml/2006/main" wrap="square" lIns="95250" tIns="38100" rIns="95250" bIns="38100" anchor="ctr"/>
          <a:lstStyle xmlns:a="http://schemas.openxmlformats.org/drawingml/2006/main"/>
          <a:p xmlns:a="http://schemas.openxmlformats.org/drawingml/2006/main">
            <a:pPr algn="l">
              <a:lnSpc>
                <a:spcPct val="108000"/>
              </a:lnSpc>
              <a:buNone/>
              <a:defRPr sz="975" b="0">
                <a:solidFill>
                  <a:srgbClr val="A9B4C7"/>
                </a:solidFill>
                <a:latin typeface="Aptos"/>
                <a:ea typeface="Aptos"/>
                <a:cs typeface="Aptos"/>
              </a:defRPr>
            </a:pPr>
            <a:r>
              <a:rPr sz="975" b="0">
                <a:solidFill>
                  <a:srgbClr val="A9B4C7"/>
                </a:solidFill>
                <a:latin typeface="Aptos"/>
                <a:ea typeface="Aptos"/>
                <a:cs typeface="Aptos"/>
              </a:rPr>
              <a:t>100 GB</a:t>
            </a:r>
          </a:p>
        </p:txBody>
      </p:sp>
      <p:sp>
        <p:nvSpPr>
          <p:cNvPr id="41" name="">
            <a:extLst xmlns:a="http://schemas.openxmlformats.org/drawingml/2006/main">
              <a:ext uri="{FF2B5EF4-FFF2-40B4-BE49-F238E27FC236}">
                <a16:creationId xmlns:a16="http://schemas.microsoft.com/office/drawing/2014/main" id="{23B901D9-1A11-4E20-8E15-3DB92DAD1A44}"/>
              </a:ext>
            </a:extLst>
          </p:cNvPr>
          <p:cNvSpPr>
            <a:spLocks xmlns:a="http://schemas.openxmlformats.org/drawingml/2006/main" noGrp="1"/>
          </p:cNvSpPr>
          <p:nvPr/>
        </p:nvSpPr>
        <p:spPr>
          <a:xfrm xmlns:a="http://schemas.openxmlformats.org/drawingml/2006/main">
            <a:off x="762000" y="4362450"/>
            <a:ext cx="1619250" cy="457200"/>
          </a:xfrm>
          <a:prstGeom xmlns:a="http://schemas.openxmlformats.org/drawingml/2006/main" prst="rect">
            <a:avLst/>
          </a:prstGeom>
          <a:solidFill xmlns:a="http://schemas.openxmlformats.org/drawingml/2006/main">
            <a:srgbClr val="11182A"/>
          </a:solidFill>
          <a:ln xmlns:a="http://schemas.openxmlformats.org/drawingml/2006/main" w="9525">
            <a:solidFill>
              <a:srgbClr val="2D3B55"/>
            </a:solidFill>
          </a:ln>
        </p:spPr>
        <p:txBody>
          <a:bodyPr xmlns:a="http://schemas.openxmlformats.org/drawingml/2006/main" wrap="square" lIns="95250" tIns="38100" rIns="95250" bIns="38100" anchor="ctr"/>
          <a:lstStyle xmlns:a="http://schemas.openxmlformats.org/drawingml/2006/main"/>
          <a:p xmlns:a="http://schemas.openxmlformats.org/drawingml/2006/main">
            <a:pPr algn="l">
              <a:lnSpc>
                <a:spcPct val="108000"/>
              </a:lnSpc>
              <a:buNone/>
              <a:defRPr sz="1050" b="1">
                <a:solidFill>
                  <a:srgbClr val="F7F7FB"/>
                </a:solidFill>
                <a:latin typeface="Aptos"/>
                <a:ea typeface="Aptos"/>
                <a:cs typeface="Aptos"/>
              </a:defRPr>
            </a:pPr>
            <a:r>
              <a:rPr sz="1050" b="1">
                <a:solidFill>
                  <a:srgbClr val="F7F7FB"/>
                </a:solidFill>
                <a:latin typeface="Aptos"/>
                <a:ea typeface="Aptos"/>
                <a:cs typeface="Aptos"/>
              </a:rPr>
              <a:t>Enterprise</a:t>
            </a:r>
          </a:p>
        </p:txBody>
      </p:sp>
      <p:sp>
        <p:nvSpPr>
          <p:cNvPr id="42" name="">
            <a:extLst xmlns:a="http://schemas.openxmlformats.org/drawingml/2006/main">
              <a:ext uri="{FF2B5EF4-FFF2-40B4-BE49-F238E27FC236}">
                <a16:creationId xmlns:a16="http://schemas.microsoft.com/office/drawing/2014/main" id="{CDA610E0-5852-4211-8A1D-AEA4F52659A2}"/>
              </a:ext>
            </a:extLst>
          </p:cNvPr>
          <p:cNvSpPr>
            <a:spLocks xmlns:a="http://schemas.openxmlformats.org/drawingml/2006/main" noGrp="1"/>
          </p:cNvSpPr>
          <p:nvPr/>
        </p:nvSpPr>
        <p:spPr>
          <a:xfrm xmlns:a="http://schemas.openxmlformats.org/drawingml/2006/main">
            <a:off x="2381250" y="4362450"/>
            <a:ext cx="1381125" cy="457200"/>
          </a:xfrm>
          <a:prstGeom xmlns:a="http://schemas.openxmlformats.org/drawingml/2006/main" prst="rect">
            <a:avLst/>
          </a:prstGeom>
          <a:solidFill xmlns:a="http://schemas.openxmlformats.org/drawingml/2006/main">
            <a:srgbClr val="11182A"/>
          </a:solidFill>
          <a:ln xmlns:a="http://schemas.openxmlformats.org/drawingml/2006/main" w="9525">
            <a:solidFill>
              <a:srgbClr val="2D3B55"/>
            </a:solidFill>
          </a:ln>
        </p:spPr>
        <p:txBody>
          <a:bodyPr xmlns:a="http://schemas.openxmlformats.org/drawingml/2006/main" wrap="square" lIns="95250" tIns="38100" rIns="95250" bIns="38100" anchor="ctr"/>
          <a:lstStyle xmlns:a="http://schemas.openxmlformats.org/drawingml/2006/main"/>
          <a:p xmlns:a="http://schemas.openxmlformats.org/drawingml/2006/main">
            <a:pPr algn="l">
              <a:lnSpc>
                <a:spcPct val="108000"/>
              </a:lnSpc>
              <a:buNone/>
              <a:defRPr sz="975" b="0">
                <a:solidFill>
                  <a:srgbClr val="F7F7FB"/>
                </a:solidFill>
                <a:latin typeface="Aptos"/>
                <a:ea typeface="Aptos"/>
                <a:cs typeface="Aptos"/>
              </a:defRPr>
            </a:pPr>
            <a:r>
              <a:rPr sz="975" b="0">
                <a:solidFill>
                  <a:srgbClr val="F7F7FB"/>
                </a:solidFill>
                <a:latin typeface="Aptos"/>
                <a:ea typeface="Aptos"/>
                <a:cs typeface="Aptos"/>
              </a:rPr>
              <a:t>$499.99</a:t>
            </a:r>
          </a:p>
        </p:txBody>
      </p:sp>
      <p:sp>
        <p:nvSpPr>
          <p:cNvPr id="43" name="">
            <a:extLst xmlns:a="http://schemas.openxmlformats.org/drawingml/2006/main">
              <a:ext uri="{FF2B5EF4-FFF2-40B4-BE49-F238E27FC236}">
                <a16:creationId xmlns:a16="http://schemas.microsoft.com/office/drawing/2014/main" id="{88271CE8-C81E-4584-8408-0CE313D2B7C4}"/>
              </a:ext>
            </a:extLst>
          </p:cNvPr>
          <p:cNvSpPr>
            <a:spLocks xmlns:a="http://schemas.openxmlformats.org/drawingml/2006/main" noGrp="1"/>
          </p:cNvSpPr>
          <p:nvPr/>
        </p:nvSpPr>
        <p:spPr>
          <a:xfrm xmlns:a="http://schemas.openxmlformats.org/drawingml/2006/main">
            <a:off x="3762375" y="4362450"/>
            <a:ext cx="1190625" cy="457200"/>
          </a:xfrm>
          <a:prstGeom xmlns:a="http://schemas.openxmlformats.org/drawingml/2006/main" prst="rect">
            <a:avLst/>
          </a:prstGeom>
          <a:solidFill xmlns:a="http://schemas.openxmlformats.org/drawingml/2006/main">
            <a:srgbClr val="11182A"/>
          </a:solidFill>
          <a:ln xmlns:a="http://schemas.openxmlformats.org/drawingml/2006/main" w="9525">
            <a:solidFill>
              <a:srgbClr val="2D3B55"/>
            </a:solidFill>
          </a:ln>
        </p:spPr>
        <p:txBody>
          <a:bodyPr xmlns:a="http://schemas.openxmlformats.org/drawingml/2006/main" wrap="square" lIns="95250" tIns="38100" rIns="95250" bIns="38100" anchor="ctr"/>
          <a:lstStyle xmlns:a="http://schemas.openxmlformats.org/drawingml/2006/main"/>
          <a:p xmlns:a="http://schemas.openxmlformats.org/drawingml/2006/main">
            <a:pPr algn="l">
              <a:lnSpc>
                <a:spcPct val="108000"/>
              </a:lnSpc>
              <a:buNone/>
              <a:defRPr sz="975" b="0">
                <a:solidFill>
                  <a:srgbClr val="A9B4C7"/>
                </a:solidFill>
                <a:latin typeface="Aptos"/>
                <a:ea typeface="Aptos"/>
                <a:cs typeface="Aptos"/>
              </a:defRPr>
            </a:pPr>
            <a:r>
              <a:rPr sz="975" b="0">
                <a:solidFill>
                  <a:srgbClr val="A9B4C7"/>
                </a:solidFill>
                <a:latin typeface="Aptos"/>
                <a:ea typeface="Aptos"/>
                <a:cs typeface="Aptos"/>
              </a:rPr>
              <a:t>100</a:t>
            </a:r>
          </a:p>
        </p:txBody>
      </p:sp>
      <p:sp>
        <p:nvSpPr>
          <p:cNvPr id="44" name="">
            <a:extLst xmlns:a="http://schemas.openxmlformats.org/drawingml/2006/main">
              <a:ext uri="{FF2B5EF4-FFF2-40B4-BE49-F238E27FC236}">
                <a16:creationId xmlns:a16="http://schemas.microsoft.com/office/drawing/2014/main" id="{C06DA316-3AB6-4F56-9F90-BE838E4264E2}"/>
              </a:ext>
            </a:extLst>
          </p:cNvPr>
          <p:cNvSpPr>
            <a:spLocks xmlns:a="http://schemas.openxmlformats.org/drawingml/2006/main" noGrp="1"/>
          </p:cNvSpPr>
          <p:nvPr/>
        </p:nvSpPr>
        <p:spPr>
          <a:xfrm xmlns:a="http://schemas.openxmlformats.org/drawingml/2006/main">
            <a:off x="4953000" y="4362450"/>
            <a:ext cx="1143000" cy="457200"/>
          </a:xfrm>
          <a:prstGeom xmlns:a="http://schemas.openxmlformats.org/drawingml/2006/main" prst="rect">
            <a:avLst/>
          </a:prstGeom>
          <a:solidFill xmlns:a="http://schemas.openxmlformats.org/drawingml/2006/main">
            <a:srgbClr val="11182A"/>
          </a:solidFill>
          <a:ln xmlns:a="http://schemas.openxmlformats.org/drawingml/2006/main" w="9525">
            <a:solidFill>
              <a:srgbClr val="2D3B55"/>
            </a:solidFill>
          </a:ln>
        </p:spPr>
        <p:txBody>
          <a:bodyPr xmlns:a="http://schemas.openxmlformats.org/drawingml/2006/main" wrap="square" lIns="95250" tIns="38100" rIns="95250" bIns="38100" anchor="ctr"/>
          <a:lstStyle xmlns:a="http://schemas.openxmlformats.org/drawingml/2006/main"/>
          <a:p xmlns:a="http://schemas.openxmlformats.org/drawingml/2006/main">
            <a:pPr algn="l">
              <a:lnSpc>
                <a:spcPct val="108000"/>
              </a:lnSpc>
              <a:buNone/>
              <a:defRPr sz="975" b="0">
                <a:solidFill>
                  <a:srgbClr val="A9B4C7"/>
                </a:solidFill>
                <a:latin typeface="Aptos"/>
                <a:ea typeface="Aptos"/>
                <a:cs typeface="Aptos"/>
              </a:defRPr>
            </a:pPr>
            <a:r>
              <a:rPr sz="975" b="0">
                <a:solidFill>
                  <a:srgbClr val="A9B4C7"/>
                </a:solidFill>
                <a:latin typeface="Aptos"/>
                <a:ea typeface="Aptos"/>
                <a:cs typeface="Aptos"/>
              </a:rPr>
              <a:t>50</a:t>
            </a:r>
          </a:p>
        </p:txBody>
      </p:sp>
      <p:sp>
        <p:nvSpPr>
          <p:cNvPr id="45" name="">
            <a:extLst xmlns:a="http://schemas.openxmlformats.org/drawingml/2006/main">
              <a:ext uri="{FF2B5EF4-FFF2-40B4-BE49-F238E27FC236}">
                <a16:creationId xmlns:a16="http://schemas.microsoft.com/office/drawing/2014/main" id="{7039B736-1FBC-4D16-99D6-D32583E289D0}"/>
              </a:ext>
            </a:extLst>
          </p:cNvPr>
          <p:cNvSpPr>
            <a:spLocks xmlns:a="http://schemas.openxmlformats.org/drawingml/2006/main" noGrp="1"/>
          </p:cNvSpPr>
          <p:nvPr/>
        </p:nvSpPr>
        <p:spPr>
          <a:xfrm xmlns:a="http://schemas.openxmlformats.org/drawingml/2006/main">
            <a:off x="6096000" y="4362450"/>
            <a:ext cx="1476375" cy="457200"/>
          </a:xfrm>
          <a:prstGeom xmlns:a="http://schemas.openxmlformats.org/drawingml/2006/main" prst="rect">
            <a:avLst/>
          </a:prstGeom>
          <a:solidFill xmlns:a="http://schemas.openxmlformats.org/drawingml/2006/main">
            <a:srgbClr val="11182A"/>
          </a:solidFill>
          <a:ln xmlns:a="http://schemas.openxmlformats.org/drawingml/2006/main" w="9525">
            <a:solidFill>
              <a:srgbClr val="2D3B55"/>
            </a:solidFill>
          </a:ln>
        </p:spPr>
        <p:txBody>
          <a:bodyPr xmlns:a="http://schemas.openxmlformats.org/drawingml/2006/main" wrap="square" lIns="95250" tIns="38100" rIns="95250" bIns="38100" anchor="ctr"/>
          <a:lstStyle xmlns:a="http://schemas.openxmlformats.org/drawingml/2006/main"/>
          <a:p xmlns:a="http://schemas.openxmlformats.org/drawingml/2006/main">
            <a:pPr algn="l">
              <a:lnSpc>
                <a:spcPct val="108000"/>
              </a:lnSpc>
              <a:buNone/>
              <a:defRPr sz="975" b="0">
                <a:solidFill>
                  <a:srgbClr val="A9B4C7"/>
                </a:solidFill>
                <a:latin typeface="Aptos"/>
                <a:ea typeface="Aptos"/>
                <a:cs typeface="Aptos"/>
              </a:defRPr>
            </a:pPr>
            <a:r>
              <a:rPr sz="975" b="0">
                <a:solidFill>
                  <a:srgbClr val="A9B4C7"/>
                </a:solidFill>
                <a:latin typeface="Aptos"/>
                <a:ea typeface="Aptos"/>
                <a:cs typeface="Aptos"/>
              </a:rPr>
              <a:t>100</a:t>
            </a:r>
          </a:p>
        </p:txBody>
      </p:sp>
      <p:sp>
        <p:nvSpPr>
          <p:cNvPr id="46" name="">
            <a:extLst xmlns:a="http://schemas.openxmlformats.org/drawingml/2006/main">
              <a:ext uri="{FF2B5EF4-FFF2-40B4-BE49-F238E27FC236}">
                <a16:creationId xmlns:a16="http://schemas.microsoft.com/office/drawing/2014/main" id="{E61F2CC0-4E35-4E26-AA93-52D135059AE4}"/>
              </a:ext>
            </a:extLst>
          </p:cNvPr>
          <p:cNvSpPr>
            <a:spLocks xmlns:a="http://schemas.openxmlformats.org/drawingml/2006/main" noGrp="1"/>
          </p:cNvSpPr>
          <p:nvPr/>
        </p:nvSpPr>
        <p:spPr>
          <a:xfrm xmlns:a="http://schemas.openxmlformats.org/drawingml/2006/main">
            <a:off x="7572375" y="4362450"/>
            <a:ext cx="1476375" cy="457200"/>
          </a:xfrm>
          <a:prstGeom xmlns:a="http://schemas.openxmlformats.org/drawingml/2006/main" prst="rect">
            <a:avLst/>
          </a:prstGeom>
          <a:solidFill xmlns:a="http://schemas.openxmlformats.org/drawingml/2006/main">
            <a:srgbClr val="11182A"/>
          </a:solidFill>
          <a:ln xmlns:a="http://schemas.openxmlformats.org/drawingml/2006/main" w="9525">
            <a:solidFill>
              <a:srgbClr val="2D3B55"/>
            </a:solidFill>
          </a:ln>
        </p:spPr>
        <p:txBody>
          <a:bodyPr xmlns:a="http://schemas.openxmlformats.org/drawingml/2006/main" wrap="square" lIns="95250" tIns="38100" rIns="95250" bIns="38100" anchor="ctr"/>
          <a:lstStyle xmlns:a="http://schemas.openxmlformats.org/drawingml/2006/main"/>
          <a:p xmlns:a="http://schemas.openxmlformats.org/drawingml/2006/main">
            <a:pPr algn="l">
              <a:lnSpc>
                <a:spcPct val="108000"/>
              </a:lnSpc>
              <a:buNone/>
              <a:defRPr sz="975" b="0">
                <a:solidFill>
                  <a:srgbClr val="A9B4C7"/>
                </a:solidFill>
                <a:latin typeface="Aptos"/>
                <a:ea typeface="Aptos"/>
                <a:cs typeface="Aptos"/>
              </a:defRPr>
            </a:pPr>
            <a:r>
              <a:rPr sz="975" b="0">
                <a:solidFill>
                  <a:srgbClr val="A9B4C7"/>
                </a:solidFill>
                <a:latin typeface="Aptos"/>
                <a:ea typeface="Aptos"/>
                <a:cs typeface="Aptos"/>
              </a:rPr>
              <a:t>250,000</a:t>
            </a:r>
          </a:p>
        </p:txBody>
      </p:sp>
      <p:sp>
        <p:nvSpPr>
          <p:cNvPr id="47" name="">
            <a:extLst xmlns:a="http://schemas.openxmlformats.org/drawingml/2006/main">
              <a:ext uri="{FF2B5EF4-FFF2-40B4-BE49-F238E27FC236}">
                <a16:creationId xmlns:a16="http://schemas.microsoft.com/office/drawing/2014/main" id="{AFAD206C-31AA-474F-8E55-38965CA6633A}"/>
              </a:ext>
            </a:extLst>
          </p:cNvPr>
          <p:cNvSpPr>
            <a:spLocks xmlns:a="http://schemas.openxmlformats.org/drawingml/2006/main" noGrp="1"/>
          </p:cNvSpPr>
          <p:nvPr/>
        </p:nvSpPr>
        <p:spPr>
          <a:xfrm xmlns:a="http://schemas.openxmlformats.org/drawingml/2006/main">
            <a:off x="9048750" y="4362450"/>
            <a:ext cx="1476375" cy="457200"/>
          </a:xfrm>
          <a:prstGeom xmlns:a="http://schemas.openxmlformats.org/drawingml/2006/main" prst="rect">
            <a:avLst/>
          </a:prstGeom>
          <a:solidFill xmlns:a="http://schemas.openxmlformats.org/drawingml/2006/main">
            <a:srgbClr val="11182A"/>
          </a:solidFill>
          <a:ln xmlns:a="http://schemas.openxmlformats.org/drawingml/2006/main" w="9525">
            <a:solidFill>
              <a:srgbClr val="2D3B55"/>
            </a:solidFill>
          </a:ln>
        </p:spPr>
        <p:txBody>
          <a:bodyPr xmlns:a="http://schemas.openxmlformats.org/drawingml/2006/main" wrap="square" lIns="95250" tIns="38100" rIns="95250" bIns="38100" anchor="ctr"/>
          <a:lstStyle xmlns:a="http://schemas.openxmlformats.org/drawingml/2006/main"/>
          <a:p xmlns:a="http://schemas.openxmlformats.org/drawingml/2006/main">
            <a:pPr algn="l">
              <a:lnSpc>
                <a:spcPct val="108000"/>
              </a:lnSpc>
              <a:buNone/>
              <a:defRPr sz="975" b="0">
                <a:solidFill>
                  <a:srgbClr val="A9B4C7"/>
                </a:solidFill>
                <a:latin typeface="Aptos"/>
                <a:ea typeface="Aptos"/>
                <a:cs typeface="Aptos"/>
              </a:defRPr>
            </a:pPr>
            <a:r>
              <a:rPr sz="975" b="0">
                <a:solidFill>
                  <a:srgbClr val="A9B4C7"/>
                </a:solidFill>
                <a:latin typeface="Aptos"/>
                <a:ea typeface="Aptos"/>
                <a:cs typeface="Aptos"/>
              </a:rPr>
              <a:t>250 GB</a:t>
            </a:r>
          </a:p>
        </p:txBody>
      </p:sp>
      <p:sp>
        <p:nvSpPr>
          <p:cNvPr id="48" name="text">
            <a:extLst xmlns:a="http://schemas.openxmlformats.org/drawingml/2006/main">
              <a:ext uri="{FF2B5EF4-FFF2-40B4-BE49-F238E27FC236}">
                <a16:creationId xmlns:a16="http://schemas.microsoft.com/office/drawing/2014/main" id="{6C13557B-E880-482D-B42C-E360312D57A0}"/>
              </a:ext>
            </a:extLst>
          </p:cNvPr>
          <p:cNvSpPr>
            <a:spLocks xmlns:a="http://schemas.openxmlformats.org/drawingml/2006/main" noGrp="1"/>
          </p:cNvSpPr>
          <p:nvPr/>
        </p:nvSpPr>
        <p:spPr>
          <a:xfrm xmlns:a="http://schemas.openxmlformats.org/drawingml/2006/main">
            <a:off x="781050" y="5048250"/>
            <a:ext cx="1714500" cy="2667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l">
              <a:lnSpc>
                <a:spcPct val="112000"/>
              </a:lnSpc>
              <a:buNone/>
              <a:defRPr sz="1500" b="1">
                <a:solidFill>
                  <a:srgbClr val="45D6A3"/>
                </a:solidFill>
                <a:latin typeface="Aptos"/>
                <a:ea typeface="Aptos"/>
                <a:cs typeface="Aptos"/>
              </a:defRPr>
            </a:pPr>
            <a:r>
              <a:rPr sz="1500" b="1">
                <a:solidFill>
                  <a:srgbClr val="45D6A3"/>
                </a:solidFill>
                <a:latin typeface="Aptos"/>
                <a:ea typeface="Aptos"/>
                <a:cs typeface="Aptos"/>
              </a:rPr>
              <a:t>Growth pricing</a:t>
            </a:r>
          </a:p>
        </p:txBody>
      </p:sp>
      <p:sp>
        <p:nvSpPr>
          <p:cNvPr id="49" name="text">
            <a:extLst xmlns:a="http://schemas.openxmlformats.org/drawingml/2006/main">
              <a:ext uri="{FF2B5EF4-FFF2-40B4-BE49-F238E27FC236}">
                <a16:creationId xmlns:a16="http://schemas.microsoft.com/office/drawing/2014/main" id="{7016A366-4C50-457C-8A22-4BC82C51E713}"/>
              </a:ext>
            </a:extLst>
          </p:cNvPr>
          <p:cNvSpPr>
            <a:spLocks xmlns:a="http://schemas.openxmlformats.org/drawingml/2006/main" noGrp="1"/>
          </p:cNvSpPr>
          <p:nvPr/>
        </p:nvSpPr>
        <p:spPr>
          <a:xfrm xmlns:a="http://schemas.openxmlformats.org/drawingml/2006/main">
            <a:off x="781050" y="5429250"/>
            <a:ext cx="9906000" cy="4953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l">
              <a:lnSpc>
                <a:spcPct val="112000"/>
              </a:lnSpc>
              <a:buNone/>
              <a:defRPr sz="1275" b="0">
                <a:solidFill>
                  <a:srgbClr val="F7F7FB"/>
                </a:solidFill>
                <a:latin typeface="Aptos"/>
                <a:ea typeface="Aptos"/>
                <a:cs typeface="Aptos"/>
              </a:defRPr>
            </a:pPr>
            <a:r>
              <a:rPr sz="1275" b="0">
                <a:solidFill>
                  <a:srgbClr val="F7F7FB"/>
                </a:solidFill>
                <a:latin typeface="Aptos"/>
                <a:ea typeface="Aptos"/>
                <a:cs typeface="Aptos"/>
              </a:rPr>
              <a:t>Extra user $4.99/month    Extra app $9.99/month    Extra integration $3.99/month    Extra 1,000 records $2.99/month    Extra GB storage $0.99/month</a:t>
            </a:r>
          </a:p>
        </p:txBody>
      </p:sp>
      <p:sp>
        <p:nvSpPr>
          <p:cNvPr id="50" name="text">
            <a:extLst xmlns:a="http://schemas.openxmlformats.org/drawingml/2006/main">
              <a:ext uri="{FF2B5EF4-FFF2-40B4-BE49-F238E27FC236}">
                <a16:creationId xmlns:a16="http://schemas.microsoft.com/office/drawing/2014/main" id="{341CFED1-C34F-4AF7-8D0D-3A9FE13A10CE}"/>
              </a:ext>
            </a:extLst>
          </p:cNvPr>
          <p:cNvSpPr>
            <a:spLocks xmlns:a="http://schemas.openxmlformats.org/drawingml/2006/main" noGrp="1"/>
          </p:cNvSpPr>
          <p:nvPr/>
        </p:nvSpPr>
        <p:spPr>
          <a:xfrm xmlns:a="http://schemas.openxmlformats.org/drawingml/2006/main">
            <a:off x="723900" y="6305550"/>
            <a:ext cx="2095500" cy="228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l">
              <a:lnSpc>
                <a:spcPct val="112000"/>
              </a:lnSpc>
              <a:buNone/>
              <a:defRPr sz="975" b="0">
                <a:solidFill>
                  <a:srgbClr val="A9B4C7"/>
                </a:solidFill>
                <a:latin typeface="Aptos Mono"/>
                <a:ea typeface="Aptos Mono"/>
                <a:cs typeface="Aptos Mono"/>
              </a:defRPr>
            </a:pPr>
            <a:r>
              <a:rPr sz="975" b="0">
                <a:solidFill>
                  <a:srgbClr val="A9B4C7"/>
                </a:solidFill>
                <a:latin typeface="Aptos Mono"/>
                <a:ea typeface="Aptos Mono"/>
                <a:cs typeface="Aptos Mono"/>
              </a:rPr>
              <a:t>Vellumica</a:t>
            </a:r>
          </a:p>
        </p:txBody>
      </p:sp>
      <p:sp>
        <p:nvSpPr>
          <p:cNvPr id="51" name="text">
            <a:extLst xmlns:a="http://schemas.openxmlformats.org/drawingml/2006/main">
              <a:ext uri="{FF2B5EF4-FFF2-40B4-BE49-F238E27FC236}">
                <a16:creationId xmlns:a16="http://schemas.microsoft.com/office/drawing/2014/main" id="{1FC168F6-DDB8-4756-8AC2-7B5FC190748B}"/>
              </a:ext>
            </a:extLst>
          </p:cNvPr>
          <p:cNvSpPr>
            <a:spLocks xmlns:a="http://schemas.openxmlformats.org/drawingml/2006/main" noGrp="1"/>
          </p:cNvSpPr>
          <p:nvPr/>
        </p:nvSpPr>
        <p:spPr>
          <a:xfrm xmlns:a="http://schemas.openxmlformats.org/drawingml/2006/main">
            <a:off x="10858500" y="6305550"/>
            <a:ext cx="571500" cy="228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r">
              <a:lnSpc>
                <a:spcPct val="112000"/>
              </a:lnSpc>
              <a:buNone/>
              <a:defRPr sz="975" b="0">
                <a:solidFill>
                  <a:srgbClr val="A9B4C7"/>
                </a:solidFill>
                <a:latin typeface="Aptos Mono"/>
                <a:ea typeface="Aptos Mono"/>
                <a:cs typeface="Aptos Mono"/>
              </a:defRPr>
            </a:pPr>
            <a:r>
              <a:rPr sz="975" b="0">
                <a:solidFill>
                  <a:srgbClr val="A9B4C7"/>
                </a:solidFill>
                <a:latin typeface="Aptos Mono"/>
                <a:ea typeface="Aptos Mono"/>
                <a:cs typeface="Aptos Mono"/>
              </a:rPr>
              <a:t>05</a:t>
            </a:r>
          </a:p>
        </p:txBody>
      </p:sp>
    </p:spTree>
    <p:extLst>
      <p:ext uri="{BB962C8B-B14F-4D97-AF65-F5344CB8AC3E}">
        <p14:creationId xmlns:p14="http://schemas.microsoft.com/office/powerpoint/2010/main" val="1811205044"/>
      </p:ext>
    </p:extLst>
  </p:cSld>
</p:sld>
</file>

<file path=ppt/slides/slide6.xml><?xml version="1.0" encoding="utf-8"?>
<p:sld xmlns:p="http://schemas.openxmlformats.org/presentationml/2006/main">
  <p:cSld>
    <p:bg>
      <p:bgPr>
        <a:solidFill xmlns:a="http://schemas.openxmlformats.org/drawingml/2006/main">
          <a:srgbClr val="0B1020"/>
        </a:solidFill>
      </p:bgPr>
    </p:bg>
    <p:spTree>
      <p:nvGrpSpPr>
        <p:cNvPr id="1" name=""/>
        <p:cNvGrpSpPr/>
        <p:nvPr/>
      </p:nvGrpSpPr>
      <p:grpSpPr>
        <a:xfrm xmlns:a="http://schemas.openxmlformats.org/drawingml/2006/main"/>
      </p:grpSpPr>
      <p:sp>
        <p:nvSpPr>
          <p:cNvPr id="19" name="">
            <a:extLst xmlns:a="http://schemas.openxmlformats.org/drawingml/2006/main">
              <a:ext uri="{FF2B5EF4-FFF2-40B4-BE49-F238E27FC236}">
                <a16:creationId xmlns:a16="http://schemas.microsoft.com/office/drawing/2014/main" id="{F292E1FB-FC90-4F21-960C-9409EA4C79FE}"/>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gradFill xmlns:a="http://schemas.openxmlformats.org/drawingml/2006/main">
            <a:gsLst>
              <a:gs pos="0">
                <a:srgbClr val="090D18"/>
              </a:gs>
              <a:gs pos="64000">
                <a:srgbClr val="10172B"/>
              </a:gs>
              <a:gs pos="100000">
                <a:srgbClr val="07121D"/>
              </a:gs>
            </a:gsLst>
            <a:lin ang="1500000"/>
          </a:gradFill>
          <a:ln xmlns:a="http://schemas.openxmlformats.org/drawingml/2006/main" w="0">
            <a:noFill/>
          </a:ln>
        </p:spPr>
      </p:sp>
      <p:sp>
        <p:nvSpPr>
          <p:cNvPr id="2" name="text">
            <a:extLst xmlns:a="http://schemas.openxmlformats.org/drawingml/2006/main">
              <a:ext uri="{FF2B5EF4-FFF2-40B4-BE49-F238E27FC236}">
                <a16:creationId xmlns:a16="http://schemas.microsoft.com/office/drawing/2014/main" id="{03E97D9C-7793-47E6-A1F5-B43ECCA798BC}"/>
              </a:ext>
            </a:extLst>
          </p:cNvPr>
          <p:cNvSpPr>
            <a:spLocks xmlns:a="http://schemas.openxmlformats.org/drawingml/2006/main" noGrp="1"/>
          </p:cNvSpPr>
          <p:nvPr/>
        </p:nvSpPr>
        <p:spPr>
          <a:xfrm xmlns:a="http://schemas.openxmlformats.org/drawingml/2006/main">
            <a:off x="723900" y="495300"/>
            <a:ext cx="5905500" cy="2667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l">
              <a:lnSpc>
                <a:spcPct val="112000"/>
              </a:lnSpc>
              <a:buNone/>
              <a:defRPr sz="975" b="1">
                <a:solidFill>
                  <a:srgbClr val="A9B4C7"/>
                </a:solidFill>
                <a:latin typeface="Aptos Mono"/>
                <a:ea typeface="Aptos Mono"/>
                <a:cs typeface="Aptos Mono"/>
              </a:defRPr>
            </a:pPr>
            <a:r>
              <a:rPr sz="975" b="1">
                <a:solidFill>
                  <a:srgbClr val="A9B4C7"/>
                </a:solidFill>
                <a:latin typeface="Aptos Mono"/>
                <a:ea typeface="Aptos Mono"/>
                <a:cs typeface="Aptos Mono"/>
              </a:rPr>
              <a:t>INDUSTRY FIT</a:t>
            </a:r>
          </a:p>
        </p:txBody>
      </p:sp>
      <p:sp>
        <p:nvSpPr>
          <p:cNvPr id="3" name="text">
            <a:extLst xmlns:a="http://schemas.openxmlformats.org/drawingml/2006/main">
              <a:ext uri="{FF2B5EF4-FFF2-40B4-BE49-F238E27FC236}">
                <a16:creationId xmlns:a16="http://schemas.microsoft.com/office/drawing/2014/main" id="{CD383E96-4927-4229-B10A-A4661325EF17}"/>
              </a:ext>
            </a:extLst>
          </p:cNvPr>
          <p:cNvSpPr>
            <a:spLocks xmlns:a="http://schemas.openxmlformats.org/drawingml/2006/main" noGrp="1"/>
          </p:cNvSpPr>
          <p:nvPr/>
        </p:nvSpPr>
        <p:spPr>
          <a:xfrm xmlns:a="http://schemas.openxmlformats.org/drawingml/2006/main">
            <a:off x="723900" y="819150"/>
            <a:ext cx="8096250" cy="685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l">
              <a:lnSpc>
                <a:spcPct val="102000"/>
              </a:lnSpc>
              <a:buNone/>
              <a:defRPr sz="2850" b="1">
                <a:solidFill>
                  <a:srgbClr val="F7F7FB"/>
                </a:solidFill>
                <a:latin typeface="Aptos"/>
                <a:ea typeface="Aptos"/>
                <a:cs typeface="Aptos"/>
              </a:defRPr>
            </a:pPr>
            <a:r>
              <a:rPr sz="2850" b="1">
                <a:solidFill>
                  <a:srgbClr val="F7F7FB"/>
                </a:solidFill>
                <a:latin typeface="Aptos"/>
                <a:ea typeface="Aptos"/>
                <a:cs typeface="Aptos"/>
              </a:rPr>
              <a:t>Who it helps</a:t>
            </a:r>
          </a:p>
        </p:txBody>
      </p:sp>
      <p:pic>
        <p:nvPicPr>
          <p:cNvPr id="22" name=""/>
          <p:cNvPicPr>
            <a:picLocks xmlns:a="http://schemas.openxmlformats.org/drawingml/2006/main" noChangeAspect="1"/>
          </p:cNvPicPr>
          <p:nvPr/>
        </p:nvPicPr>
        <p:blipFill>
          <a:blip xmlns:r="http://schemas.openxmlformats.org/officeDocument/2006/relationships" xmlns:a="http://schemas.openxmlformats.org/drawingml/2006/main" r:embed="R534b081c67d144ee"/>
          <a:stretch xmlns:a="http://schemas.openxmlformats.org/drawingml/2006/main"/>
        </p:blipFill>
        <p:spPr>
          <a:xfrm xmlns:a="http://schemas.openxmlformats.org/drawingml/2006/main">
            <a:off x="10382250" y="419100"/>
            <a:ext cx="742950" cy="742950"/>
          </a:xfrm>
          <a:prstGeom xmlns:a="http://schemas.openxmlformats.org/drawingml/2006/main" prst="rect">
            <a:avLst/>
          </a:prstGeom>
        </p:spPr>
      </p:pic>
      <p:sp>
        <p:nvSpPr>
          <p:cNvPr id="5" name="Sales teams panel">
            <a:extLst xmlns:a="http://schemas.openxmlformats.org/drawingml/2006/main">
              <a:ext uri="{FF2B5EF4-FFF2-40B4-BE49-F238E27FC236}">
                <a16:creationId xmlns:a16="http://schemas.microsoft.com/office/drawing/2014/main" id="{1CBEC97C-FFDD-46E6-951F-3307E9826B27}"/>
              </a:ext>
            </a:extLst>
          </p:cNvPr>
          <p:cNvSpPr>
            <a:spLocks xmlns:a="http://schemas.openxmlformats.org/drawingml/2006/main" noGrp="1"/>
          </p:cNvSpPr>
          <p:nvPr/>
        </p:nvSpPr>
        <p:spPr>
          <a:xfrm xmlns:a="http://schemas.openxmlformats.org/drawingml/2006/main">
            <a:off x="781050" y="1952625"/>
            <a:ext cx="4762500" cy="1257300"/>
          </a:xfrm>
          <a:prstGeom xmlns:a="http://schemas.openxmlformats.org/drawingml/2006/main" prst="roundRect">
            <a:avLst>
              <a:gd name="adj" fmla="val 9091"/>
            </a:avLst>
          </a:prstGeom>
          <a:solidFill xmlns:a="http://schemas.openxmlformats.org/drawingml/2006/main">
            <a:srgbClr val="11182A"/>
          </a:solidFill>
          <a:ln xmlns:a="http://schemas.openxmlformats.org/drawingml/2006/main" w="9525">
            <a:solidFill>
              <a:srgbClr val="2D3B55"/>
            </a:solidFill>
          </a:ln>
        </p:spPr>
      </p:sp>
      <p:sp>
        <p:nvSpPr>
          <p:cNvPr id="6" name="text">
            <a:extLst xmlns:a="http://schemas.openxmlformats.org/drawingml/2006/main">
              <a:ext uri="{FF2B5EF4-FFF2-40B4-BE49-F238E27FC236}">
                <a16:creationId xmlns:a16="http://schemas.microsoft.com/office/drawing/2014/main" id="{6B43C287-B449-4984-9808-05D86559391A}"/>
              </a:ext>
            </a:extLst>
          </p:cNvPr>
          <p:cNvSpPr>
            <a:spLocks xmlns:a="http://schemas.openxmlformats.org/drawingml/2006/main" noGrp="1"/>
          </p:cNvSpPr>
          <p:nvPr/>
        </p:nvSpPr>
        <p:spPr>
          <a:xfrm xmlns:a="http://schemas.openxmlformats.org/drawingml/2006/main">
            <a:off x="1066800" y="2190750"/>
            <a:ext cx="381000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l">
              <a:lnSpc>
                <a:spcPct val="112000"/>
              </a:lnSpc>
              <a:buNone/>
              <a:defRPr sz="1800" b="1">
                <a:solidFill>
                  <a:srgbClr val="F7F7FB"/>
                </a:solidFill>
                <a:latin typeface="Aptos"/>
                <a:ea typeface="Aptos"/>
                <a:cs typeface="Aptos"/>
              </a:defRPr>
            </a:pPr>
            <a:r>
              <a:rPr sz="1800" b="1">
                <a:solidFill>
                  <a:srgbClr val="F7F7FB"/>
                </a:solidFill>
                <a:latin typeface="Aptos"/>
                <a:ea typeface="Aptos"/>
                <a:cs typeface="Aptos"/>
              </a:rPr>
              <a:t>Sales teams</a:t>
            </a:r>
          </a:p>
        </p:txBody>
      </p:sp>
      <p:sp>
        <p:nvSpPr>
          <p:cNvPr id="7" name="text">
            <a:extLst xmlns:a="http://schemas.openxmlformats.org/drawingml/2006/main">
              <a:ext uri="{FF2B5EF4-FFF2-40B4-BE49-F238E27FC236}">
                <a16:creationId xmlns:a16="http://schemas.microsoft.com/office/drawing/2014/main" id="{1A2EA513-213E-4B08-909A-DAFC3422FD2E}"/>
              </a:ext>
            </a:extLst>
          </p:cNvPr>
          <p:cNvSpPr>
            <a:spLocks xmlns:a="http://schemas.openxmlformats.org/drawingml/2006/main" noGrp="1"/>
          </p:cNvSpPr>
          <p:nvPr/>
        </p:nvSpPr>
        <p:spPr>
          <a:xfrm xmlns:a="http://schemas.openxmlformats.org/drawingml/2006/main">
            <a:off x="1066800" y="2600325"/>
            <a:ext cx="4095750" cy="4000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l">
              <a:lnSpc>
                <a:spcPct val="112000"/>
              </a:lnSpc>
              <a:buNone/>
              <a:defRPr sz="1350" b="0">
                <a:solidFill>
                  <a:srgbClr val="A9B4C7"/>
                </a:solidFill>
                <a:latin typeface="Aptos"/>
                <a:ea typeface="Aptos"/>
                <a:cs typeface="Aptos"/>
              </a:defRPr>
            </a:pPr>
            <a:r>
              <a:rPr sz="1350" b="0">
                <a:solidFill>
                  <a:srgbClr val="A9B4C7"/>
                </a:solidFill>
                <a:latin typeface="Aptos"/>
                <a:ea typeface="Aptos"/>
                <a:cs typeface="Aptos"/>
              </a:rPr>
              <a:t>pipeline, follow-ups, client notes</a:t>
            </a:r>
          </a:p>
        </p:txBody>
      </p:sp>
      <p:sp>
        <p:nvSpPr>
          <p:cNvPr id="8" name="Service businesses panel">
            <a:extLst xmlns:a="http://schemas.openxmlformats.org/drawingml/2006/main">
              <a:ext uri="{FF2B5EF4-FFF2-40B4-BE49-F238E27FC236}">
                <a16:creationId xmlns:a16="http://schemas.microsoft.com/office/drawing/2014/main" id="{F26C5497-D195-41EF-A308-9E81DCD8119A}"/>
              </a:ext>
            </a:extLst>
          </p:cNvPr>
          <p:cNvSpPr>
            <a:spLocks xmlns:a="http://schemas.openxmlformats.org/drawingml/2006/main" noGrp="1"/>
          </p:cNvSpPr>
          <p:nvPr/>
        </p:nvSpPr>
        <p:spPr>
          <a:xfrm xmlns:a="http://schemas.openxmlformats.org/drawingml/2006/main">
            <a:off x="6477000" y="1952625"/>
            <a:ext cx="4762500" cy="1257300"/>
          </a:xfrm>
          <a:prstGeom xmlns:a="http://schemas.openxmlformats.org/drawingml/2006/main" prst="roundRect">
            <a:avLst>
              <a:gd name="adj" fmla="val 9091"/>
            </a:avLst>
          </a:prstGeom>
          <a:solidFill xmlns:a="http://schemas.openxmlformats.org/drawingml/2006/main">
            <a:srgbClr val="11182A"/>
          </a:solidFill>
          <a:ln xmlns:a="http://schemas.openxmlformats.org/drawingml/2006/main" w="9525">
            <a:solidFill>
              <a:srgbClr val="2D3B55"/>
            </a:solidFill>
          </a:ln>
        </p:spPr>
      </p:sp>
      <p:sp>
        <p:nvSpPr>
          <p:cNvPr id="9" name="text">
            <a:extLst xmlns:a="http://schemas.openxmlformats.org/drawingml/2006/main">
              <a:ext uri="{FF2B5EF4-FFF2-40B4-BE49-F238E27FC236}">
                <a16:creationId xmlns:a16="http://schemas.microsoft.com/office/drawing/2014/main" id="{B246F48D-6E27-4463-AEDA-596D3B9868B9}"/>
              </a:ext>
            </a:extLst>
          </p:cNvPr>
          <p:cNvSpPr>
            <a:spLocks xmlns:a="http://schemas.openxmlformats.org/drawingml/2006/main" noGrp="1"/>
          </p:cNvSpPr>
          <p:nvPr/>
        </p:nvSpPr>
        <p:spPr>
          <a:xfrm xmlns:a="http://schemas.openxmlformats.org/drawingml/2006/main">
            <a:off x="6762750" y="2190750"/>
            <a:ext cx="381000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l">
              <a:lnSpc>
                <a:spcPct val="112000"/>
              </a:lnSpc>
              <a:buNone/>
              <a:defRPr sz="1800" b="1">
                <a:solidFill>
                  <a:srgbClr val="F7F7FB"/>
                </a:solidFill>
                <a:latin typeface="Aptos"/>
                <a:ea typeface="Aptos"/>
                <a:cs typeface="Aptos"/>
              </a:defRPr>
            </a:pPr>
            <a:r>
              <a:rPr sz="1800" b="1">
                <a:solidFill>
                  <a:srgbClr val="F7F7FB"/>
                </a:solidFill>
                <a:latin typeface="Aptos"/>
                <a:ea typeface="Aptos"/>
                <a:cs typeface="Aptos"/>
              </a:rPr>
              <a:t>Service businesses</a:t>
            </a:r>
          </a:p>
        </p:txBody>
      </p:sp>
      <p:sp>
        <p:nvSpPr>
          <p:cNvPr id="10" name="text">
            <a:extLst xmlns:a="http://schemas.openxmlformats.org/drawingml/2006/main">
              <a:ext uri="{FF2B5EF4-FFF2-40B4-BE49-F238E27FC236}">
                <a16:creationId xmlns:a16="http://schemas.microsoft.com/office/drawing/2014/main" id="{03CA8DDB-503A-4F11-94B3-4D1C1EAA3C26}"/>
              </a:ext>
            </a:extLst>
          </p:cNvPr>
          <p:cNvSpPr>
            <a:spLocks xmlns:a="http://schemas.openxmlformats.org/drawingml/2006/main" noGrp="1"/>
          </p:cNvSpPr>
          <p:nvPr/>
        </p:nvSpPr>
        <p:spPr>
          <a:xfrm xmlns:a="http://schemas.openxmlformats.org/drawingml/2006/main">
            <a:off x="6762750" y="2600325"/>
            <a:ext cx="4095750" cy="4000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l">
              <a:lnSpc>
                <a:spcPct val="112000"/>
              </a:lnSpc>
              <a:buNone/>
              <a:defRPr sz="1350" b="0">
                <a:solidFill>
                  <a:srgbClr val="A9B4C7"/>
                </a:solidFill>
                <a:latin typeface="Aptos"/>
                <a:ea typeface="Aptos"/>
                <a:cs typeface="Aptos"/>
              </a:defRPr>
            </a:pPr>
            <a:r>
              <a:rPr sz="1350" b="0">
                <a:solidFill>
                  <a:srgbClr val="A9B4C7"/>
                </a:solidFill>
                <a:latin typeface="Aptos"/>
                <a:ea typeface="Aptos"/>
                <a:cs typeface="Aptos"/>
              </a:rPr>
              <a:t>jobs, requests, dispatch, status</a:t>
            </a:r>
          </a:p>
        </p:txBody>
      </p:sp>
      <p:sp>
        <p:nvSpPr>
          <p:cNvPr id="11" name="Call centers panel">
            <a:extLst xmlns:a="http://schemas.openxmlformats.org/drawingml/2006/main">
              <a:ext uri="{FF2B5EF4-FFF2-40B4-BE49-F238E27FC236}">
                <a16:creationId xmlns:a16="http://schemas.microsoft.com/office/drawing/2014/main" id="{8C8B2B95-B0E2-400B-AB15-FF5E3D4BDDC3}"/>
              </a:ext>
            </a:extLst>
          </p:cNvPr>
          <p:cNvSpPr>
            <a:spLocks xmlns:a="http://schemas.openxmlformats.org/drawingml/2006/main" noGrp="1"/>
          </p:cNvSpPr>
          <p:nvPr/>
        </p:nvSpPr>
        <p:spPr>
          <a:xfrm xmlns:a="http://schemas.openxmlformats.org/drawingml/2006/main">
            <a:off x="781050" y="3905250"/>
            <a:ext cx="4762500" cy="1257300"/>
          </a:xfrm>
          <a:prstGeom xmlns:a="http://schemas.openxmlformats.org/drawingml/2006/main" prst="roundRect">
            <a:avLst>
              <a:gd name="adj" fmla="val 9091"/>
            </a:avLst>
          </a:prstGeom>
          <a:solidFill xmlns:a="http://schemas.openxmlformats.org/drawingml/2006/main">
            <a:srgbClr val="11182A"/>
          </a:solidFill>
          <a:ln xmlns:a="http://schemas.openxmlformats.org/drawingml/2006/main" w="9525">
            <a:solidFill>
              <a:srgbClr val="2D3B55"/>
            </a:solidFill>
          </a:ln>
        </p:spPr>
      </p:sp>
      <p:sp>
        <p:nvSpPr>
          <p:cNvPr id="12" name="text">
            <a:extLst xmlns:a="http://schemas.openxmlformats.org/drawingml/2006/main">
              <a:ext uri="{FF2B5EF4-FFF2-40B4-BE49-F238E27FC236}">
                <a16:creationId xmlns:a16="http://schemas.microsoft.com/office/drawing/2014/main" id="{9D5D5D45-B6B1-48DE-B3DB-5A49BFEDAE56}"/>
              </a:ext>
            </a:extLst>
          </p:cNvPr>
          <p:cNvSpPr>
            <a:spLocks xmlns:a="http://schemas.openxmlformats.org/drawingml/2006/main" noGrp="1"/>
          </p:cNvSpPr>
          <p:nvPr/>
        </p:nvSpPr>
        <p:spPr>
          <a:xfrm xmlns:a="http://schemas.openxmlformats.org/drawingml/2006/main">
            <a:off x="1066800" y="4143375"/>
            <a:ext cx="381000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l">
              <a:lnSpc>
                <a:spcPct val="112000"/>
              </a:lnSpc>
              <a:buNone/>
              <a:defRPr sz="1800" b="1">
                <a:solidFill>
                  <a:srgbClr val="F7F7FB"/>
                </a:solidFill>
                <a:latin typeface="Aptos"/>
                <a:ea typeface="Aptos"/>
                <a:cs typeface="Aptos"/>
              </a:defRPr>
            </a:pPr>
            <a:r>
              <a:rPr sz="1800" b="1">
                <a:solidFill>
                  <a:srgbClr val="F7F7FB"/>
                </a:solidFill>
                <a:latin typeface="Aptos"/>
                <a:ea typeface="Aptos"/>
                <a:cs typeface="Aptos"/>
              </a:rPr>
              <a:t>Call centers</a:t>
            </a:r>
          </a:p>
        </p:txBody>
      </p:sp>
      <p:sp>
        <p:nvSpPr>
          <p:cNvPr id="13" name="text">
            <a:extLst xmlns:a="http://schemas.openxmlformats.org/drawingml/2006/main">
              <a:ext uri="{FF2B5EF4-FFF2-40B4-BE49-F238E27FC236}">
                <a16:creationId xmlns:a16="http://schemas.microsoft.com/office/drawing/2014/main" id="{C5BC649E-3F78-4DB2-B3DC-CD9F9465336B}"/>
              </a:ext>
            </a:extLst>
          </p:cNvPr>
          <p:cNvSpPr>
            <a:spLocks xmlns:a="http://schemas.openxmlformats.org/drawingml/2006/main" noGrp="1"/>
          </p:cNvSpPr>
          <p:nvPr/>
        </p:nvSpPr>
        <p:spPr>
          <a:xfrm xmlns:a="http://schemas.openxmlformats.org/drawingml/2006/main">
            <a:off x="1066800" y="4552950"/>
            <a:ext cx="4095750" cy="4000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l">
              <a:lnSpc>
                <a:spcPct val="112000"/>
              </a:lnSpc>
              <a:buNone/>
              <a:defRPr sz="1350" b="0">
                <a:solidFill>
                  <a:srgbClr val="A9B4C7"/>
                </a:solidFill>
                <a:latin typeface="Aptos"/>
                <a:ea typeface="Aptos"/>
                <a:cs typeface="Aptos"/>
              </a:defRPr>
            </a:pPr>
            <a:r>
              <a:rPr sz="1350" b="0">
                <a:solidFill>
                  <a:srgbClr val="A9B4C7"/>
                </a:solidFill>
                <a:latin typeface="Aptos"/>
                <a:ea typeface="Aptos"/>
                <a:cs typeface="Aptos"/>
              </a:rPr>
              <a:t>leads, call events, recordings</a:t>
            </a:r>
          </a:p>
        </p:txBody>
      </p:sp>
      <p:sp>
        <p:nvSpPr>
          <p:cNvPr id="14" name="Operations teams panel">
            <a:extLst xmlns:a="http://schemas.openxmlformats.org/drawingml/2006/main">
              <a:ext uri="{FF2B5EF4-FFF2-40B4-BE49-F238E27FC236}">
                <a16:creationId xmlns:a16="http://schemas.microsoft.com/office/drawing/2014/main" id="{235D9998-697B-42E0-BF84-8AA69E183BDF}"/>
              </a:ext>
            </a:extLst>
          </p:cNvPr>
          <p:cNvSpPr>
            <a:spLocks xmlns:a="http://schemas.openxmlformats.org/drawingml/2006/main" noGrp="1"/>
          </p:cNvSpPr>
          <p:nvPr/>
        </p:nvSpPr>
        <p:spPr>
          <a:xfrm xmlns:a="http://schemas.openxmlformats.org/drawingml/2006/main">
            <a:off x="6477000" y="3905250"/>
            <a:ext cx="4762500" cy="1257300"/>
          </a:xfrm>
          <a:prstGeom xmlns:a="http://schemas.openxmlformats.org/drawingml/2006/main" prst="roundRect">
            <a:avLst>
              <a:gd name="adj" fmla="val 9091"/>
            </a:avLst>
          </a:prstGeom>
          <a:solidFill xmlns:a="http://schemas.openxmlformats.org/drawingml/2006/main">
            <a:srgbClr val="11182A"/>
          </a:solidFill>
          <a:ln xmlns:a="http://schemas.openxmlformats.org/drawingml/2006/main" w="9525">
            <a:solidFill>
              <a:srgbClr val="2D3B55"/>
            </a:solidFill>
          </a:ln>
        </p:spPr>
      </p:sp>
      <p:sp>
        <p:nvSpPr>
          <p:cNvPr id="15" name="text">
            <a:extLst xmlns:a="http://schemas.openxmlformats.org/drawingml/2006/main">
              <a:ext uri="{FF2B5EF4-FFF2-40B4-BE49-F238E27FC236}">
                <a16:creationId xmlns:a16="http://schemas.microsoft.com/office/drawing/2014/main" id="{C304598F-CC4C-4C2F-90C0-DFE614929E04}"/>
              </a:ext>
            </a:extLst>
          </p:cNvPr>
          <p:cNvSpPr>
            <a:spLocks xmlns:a="http://schemas.openxmlformats.org/drawingml/2006/main" noGrp="1"/>
          </p:cNvSpPr>
          <p:nvPr/>
        </p:nvSpPr>
        <p:spPr>
          <a:xfrm xmlns:a="http://schemas.openxmlformats.org/drawingml/2006/main">
            <a:off x="6762750" y="4143375"/>
            <a:ext cx="381000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l">
              <a:lnSpc>
                <a:spcPct val="112000"/>
              </a:lnSpc>
              <a:buNone/>
              <a:defRPr sz="1800" b="1">
                <a:solidFill>
                  <a:srgbClr val="F7F7FB"/>
                </a:solidFill>
                <a:latin typeface="Aptos"/>
                <a:ea typeface="Aptos"/>
                <a:cs typeface="Aptos"/>
              </a:defRPr>
            </a:pPr>
            <a:r>
              <a:rPr sz="1800" b="1">
                <a:solidFill>
                  <a:srgbClr val="F7F7FB"/>
                </a:solidFill>
                <a:latin typeface="Aptos"/>
                <a:ea typeface="Aptos"/>
                <a:cs typeface="Aptos"/>
              </a:rPr>
              <a:t>Operations teams</a:t>
            </a:r>
          </a:p>
        </p:txBody>
      </p:sp>
      <p:sp>
        <p:nvSpPr>
          <p:cNvPr id="16" name="text">
            <a:extLst xmlns:a="http://schemas.openxmlformats.org/drawingml/2006/main">
              <a:ext uri="{FF2B5EF4-FFF2-40B4-BE49-F238E27FC236}">
                <a16:creationId xmlns:a16="http://schemas.microsoft.com/office/drawing/2014/main" id="{8F73B1C3-C3CF-4B24-9C9A-FADBA8DB83BD}"/>
              </a:ext>
            </a:extLst>
          </p:cNvPr>
          <p:cNvSpPr>
            <a:spLocks xmlns:a="http://schemas.openxmlformats.org/drawingml/2006/main" noGrp="1"/>
          </p:cNvSpPr>
          <p:nvPr/>
        </p:nvSpPr>
        <p:spPr>
          <a:xfrm xmlns:a="http://schemas.openxmlformats.org/drawingml/2006/main">
            <a:off x="6762750" y="4552950"/>
            <a:ext cx="4095750" cy="4000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l">
              <a:lnSpc>
                <a:spcPct val="112000"/>
              </a:lnSpc>
              <a:buNone/>
              <a:defRPr sz="1350" b="0">
                <a:solidFill>
                  <a:srgbClr val="A9B4C7"/>
                </a:solidFill>
                <a:latin typeface="Aptos"/>
                <a:ea typeface="Aptos"/>
                <a:cs typeface="Aptos"/>
              </a:defRPr>
            </a:pPr>
            <a:r>
              <a:rPr sz="1350" b="0">
                <a:solidFill>
                  <a:srgbClr val="A9B4C7"/>
                </a:solidFill>
                <a:latin typeface="Aptos"/>
                <a:ea typeface="Aptos"/>
                <a:cs typeface="Aptos"/>
              </a:rPr>
              <a:t>approvals, handovers, reporting</a:t>
            </a:r>
          </a:p>
        </p:txBody>
      </p:sp>
      <p:sp>
        <p:nvSpPr>
          <p:cNvPr id="17" name="text">
            <a:extLst xmlns:a="http://schemas.openxmlformats.org/drawingml/2006/main">
              <a:ext uri="{FF2B5EF4-FFF2-40B4-BE49-F238E27FC236}">
                <a16:creationId xmlns:a16="http://schemas.microsoft.com/office/drawing/2014/main" id="{205EC013-8B28-49A4-BDA7-73BAFA2222D7}"/>
              </a:ext>
            </a:extLst>
          </p:cNvPr>
          <p:cNvSpPr>
            <a:spLocks xmlns:a="http://schemas.openxmlformats.org/drawingml/2006/main" noGrp="1"/>
          </p:cNvSpPr>
          <p:nvPr/>
        </p:nvSpPr>
        <p:spPr>
          <a:xfrm xmlns:a="http://schemas.openxmlformats.org/drawingml/2006/main">
            <a:off x="723900" y="6305550"/>
            <a:ext cx="2095500" cy="228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l">
              <a:lnSpc>
                <a:spcPct val="112000"/>
              </a:lnSpc>
              <a:buNone/>
              <a:defRPr sz="975" b="0">
                <a:solidFill>
                  <a:srgbClr val="A9B4C7"/>
                </a:solidFill>
                <a:latin typeface="Aptos Mono"/>
                <a:ea typeface="Aptos Mono"/>
                <a:cs typeface="Aptos Mono"/>
              </a:defRPr>
            </a:pPr>
            <a:r>
              <a:rPr sz="975" b="0">
                <a:solidFill>
                  <a:srgbClr val="A9B4C7"/>
                </a:solidFill>
                <a:latin typeface="Aptos Mono"/>
                <a:ea typeface="Aptos Mono"/>
                <a:cs typeface="Aptos Mono"/>
              </a:rPr>
              <a:t>Vellumica</a:t>
            </a:r>
          </a:p>
        </p:txBody>
      </p:sp>
      <p:sp>
        <p:nvSpPr>
          <p:cNvPr id="18" name="text">
            <a:extLst xmlns:a="http://schemas.openxmlformats.org/drawingml/2006/main">
              <a:ext uri="{FF2B5EF4-FFF2-40B4-BE49-F238E27FC236}">
                <a16:creationId xmlns:a16="http://schemas.microsoft.com/office/drawing/2014/main" id="{8A4943AC-AF52-4407-9B02-64EE999DAF37}"/>
              </a:ext>
            </a:extLst>
          </p:cNvPr>
          <p:cNvSpPr>
            <a:spLocks xmlns:a="http://schemas.openxmlformats.org/drawingml/2006/main" noGrp="1"/>
          </p:cNvSpPr>
          <p:nvPr/>
        </p:nvSpPr>
        <p:spPr>
          <a:xfrm xmlns:a="http://schemas.openxmlformats.org/drawingml/2006/main">
            <a:off x="10858500" y="6305550"/>
            <a:ext cx="571500" cy="228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r">
              <a:lnSpc>
                <a:spcPct val="112000"/>
              </a:lnSpc>
              <a:buNone/>
              <a:defRPr sz="975" b="0">
                <a:solidFill>
                  <a:srgbClr val="A9B4C7"/>
                </a:solidFill>
                <a:latin typeface="Aptos Mono"/>
                <a:ea typeface="Aptos Mono"/>
                <a:cs typeface="Aptos Mono"/>
              </a:defRPr>
            </a:pPr>
            <a:r>
              <a:rPr sz="975" b="0">
                <a:solidFill>
                  <a:srgbClr val="A9B4C7"/>
                </a:solidFill>
                <a:latin typeface="Aptos Mono"/>
                <a:ea typeface="Aptos Mono"/>
                <a:cs typeface="Aptos Mono"/>
              </a:rPr>
              <a:t>06</a:t>
            </a:r>
          </a:p>
        </p:txBody>
      </p:sp>
    </p:spTree>
    <p:extLst>
      <p:ext uri="{BB962C8B-B14F-4D97-AF65-F5344CB8AC3E}">
        <p14:creationId xmlns:p14="http://schemas.microsoft.com/office/powerpoint/2010/main" val="2131405837"/>
      </p:ext>
    </p:extLst>
  </p:cSld>
</p:sld>
</file>

<file path=ppt/slides/slide7.xml><?xml version="1.0" encoding="utf-8"?>
<p:sld xmlns:p="http://schemas.openxmlformats.org/presentationml/2006/main">
  <p:cSld>
    <p:bg>
      <p:bgPr>
        <a:solidFill xmlns:a="http://schemas.openxmlformats.org/drawingml/2006/main">
          <a:srgbClr val="0B1020"/>
        </a:solidFill>
      </p:bgPr>
    </p:bg>
    <p:spTree>
      <p:nvGrpSpPr>
        <p:cNvPr id="1" name=""/>
        <p:cNvGrpSpPr/>
        <p:nvPr/>
      </p:nvGrpSpPr>
      <p:grpSpPr>
        <a:xfrm xmlns:a="http://schemas.openxmlformats.org/drawingml/2006/main"/>
      </p:grpSpPr>
      <p:sp>
        <p:nvSpPr>
          <p:cNvPr id="20" name="">
            <a:extLst xmlns:a="http://schemas.openxmlformats.org/drawingml/2006/main">
              <a:ext uri="{FF2B5EF4-FFF2-40B4-BE49-F238E27FC236}">
                <a16:creationId xmlns:a16="http://schemas.microsoft.com/office/drawing/2014/main" id="{4273CFE0-78F1-4F96-8030-D0A79959CEE6}"/>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gradFill xmlns:a="http://schemas.openxmlformats.org/drawingml/2006/main">
            <a:gsLst>
              <a:gs pos="0">
                <a:srgbClr val="090D18"/>
              </a:gs>
              <a:gs pos="64000">
                <a:srgbClr val="10172B"/>
              </a:gs>
              <a:gs pos="100000">
                <a:srgbClr val="07121D"/>
              </a:gs>
            </a:gsLst>
            <a:lin ang="1500000"/>
          </a:gradFill>
          <a:ln xmlns:a="http://schemas.openxmlformats.org/drawingml/2006/main" w="0">
            <a:noFill/>
          </a:ln>
        </p:spPr>
      </p:sp>
      <p:sp>
        <p:nvSpPr>
          <p:cNvPr id="2" name="text">
            <a:extLst xmlns:a="http://schemas.openxmlformats.org/drawingml/2006/main">
              <a:ext uri="{FF2B5EF4-FFF2-40B4-BE49-F238E27FC236}">
                <a16:creationId xmlns:a16="http://schemas.microsoft.com/office/drawing/2014/main" id="{65C9FFFE-E115-4914-93C7-82EA097B26FC}"/>
              </a:ext>
            </a:extLst>
          </p:cNvPr>
          <p:cNvSpPr>
            <a:spLocks xmlns:a="http://schemas.openxmlformats.org/drawingml/2006/main" noGrp="1"/>
          </p:cNvSpPr>
          <p:nvPr/>
        </p:nvSpPr>
        <p:spPr>
          <a:xfrm xmlns:a="http://schemas.openxmlformats.org/drawingml/2006/main">
            <a:off x="723900" y="495300"/>
            <a:ext cx="5905500" cy="2667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l">
              <a:lnSpc>
                <a:spcPct val="112000"/>
              </a:lnSpc>
              <a:buNone/>
              <a:defRPr sz="975" b="1">
                <a:solidFill>
                  <a:srgbClr val="A9B4C7"/>
                </a:solidFill>
                <a:latin typeface="Aptos Mono"/>
                <a:ea typeface="Aptos Mono"/>
                <a:cs typeface="Aptos Mono"/>
              </a:defRPr>
            </a:pPr>
            <a:r>
              <a:rPr sz="975" b="1">
                <a:solidFill>
                  <a:srgbClr val="A9B4C7"/>
                </a:solidFill>
                <a:latin typeface="Aptos Mono"/>
                <a:ea typeface="Aptos Mono"/>
                <a:cs typeface="Aptos Mono"/>
              </a:rPr>
              <a:t>WHERE VELLUMICA FITS</a:t>
            </a:r>
          </a:p>
        </p:txBody>
      </p:sp>
      <p:sp>
        <p:nvSpPr>
          <p:cNvPr id="3" name="text">
            <a:extLst xmlns:a="http://schemas.openxmlformats.org/drawingml/2006/main">
              <a:ext uri="{FF2B5EF4-FFF2-40B4-BE49-F238E27FC236}">
                <a16:creationId xmlns:a16="http://schemas.microsoft.com/office/drawing/2014/main" id="{AE027F96-D299-4CA4-8A3A-91D92934145E}"/>
              </a:ext>
            </a:extLst>
          </p:cNvPr>
          <p:cNvSpPr>
            <a:spLocks xmlns:a="http://schemas.openxmlformats.org/drawingml/2006/main" noGrp="1"/>
          </p:cNvSpPr>
          <p:nvPr/>
        </p:nvSpPr>
        <p:spPr>
          <a:xfrm xmlns:a="http://schemas.openxmlformats.org/drawingml/2006/main">
            <a:off x="723900" y="819150"/>
            <a:ext cx="8096250" cy="685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l">
              <a:lnSpc>
                <a:spcPct val="102000"/>
              </a:lnSpc>
              <a:buNone/>
              <a:defRPr sz="2850" b="1">
                <a:solidFill>
                  <a:srgbClr val="F7F7FB"/>
                </a:solidFill>
                <a:latin typeface="Aptos"/>
                <a:ea typeface="Aptos"/>
                <a:cs typeface="Aptos"/>
              </a:defRPr>
            </a:pPr>
            <a:r>
              <a:rPr sz="2850" b="1">
                <a:solidFill>
                  <a:srgbClr val="F7F7FB"/>
                </a:solidFill>
                <a:latin typeface="Aptos"/>
                <a:ea typeface="Aptos"/>
                <a:cs typeface="Aptos"/>
              </a:rPr>
              <a:t>Competitor map</a:t>
            </a:r>
          </a:p>
        </p:txBody>
      </p:sp>
      <p:pic>
        <p:nvPicPr>
          <p:cNvPr id="23" name=""/>
          <p:cNvPicPr>
            <a:picLocks xmlns:a="http://schemas.openxmlformats.org/drawingml/2006/main" noChangeAspect="1"/>
          </p:cNvPicPr>
          <p:nvPr/>
        </p:nvPicPr>
        <p:blipFill>
          <a:blip xmlns:r="http://schemas.openxmlformats.org/officeDocument/2006/relationships" xmlns:a="http://schemas.openxmlformats.org/drawingml/2006/main" r:embed="R7dbd1496959747a7"/>
          <a:stretch xmlns:a="http://schemas.openxmlformats.org/drawingml/2006/main"/>
        </p:blipFill>
        <p:spPr>
          <a:xfrm xmlns:a="http://schemas.openxmlformats.org/drawingml/2006/main">
            <a:off x="10382250" y="419100"/>
            <a:ext cx="742950" cy="742950"/>
          </a:xfrm>
          <a:prstGeom xmlns:a="http://schemas.openxmlformats.org/drawingml/2006/main" prst="rect">
            <a:avLst/>
          </a:prstGeom>
        </p:spPr>
      </p:pic>
      <p:sp>
        <p:nvSpPr>
          <p:cNvPr id="5" name="">
            <a:extLst xmlns:a="http://schemas.openxmlformats.org/drawingml/2006/main">
              <a:ext uri="{FF2B5EF4-FFF2-40B4-BE49-F238E27FC236}">
                <a16:creationId xmlns:a16="http://schemas.microsoft.com/office/drawing/2014/main" id="{4B049212-1FFC-476E-9F44-152A13AD40AF}"/>
              </a:ext>
            </a:extLst>
          </p:cNvPr>
          <p:cNvSpPr>
            <a:spLocks xmlns:a="http://schemas.openxmlformats.org/drawingml/2006/main" noGrp="1"/>
          </p:cNvSpPr>
          <p:nvPr/>
        </p:nvSpPr>
        <p:spPr>
          <a:xfrm xmlns:a="http://schemas.openxmlformats.org/drawingml/2006/main">
            <a:off x="1428750" y="1676400"/>
            <a:ext cx="8001000" cy="3429000"/>
          </a:xfrm>
          <a:prstGeom xmlns:a="http://schemas.openxmlformats.org/drawingml/2006/main" prst="rect">
            <a:avLst/>
          </a:prstGeom>
          <a:solidFill xmlns:a="http://schemas.openxmlformats.org/drawingml/2006/main">
            <a:srgbClr val="0E1628"/>
          </a:solidFill>
          <a:ln xmlns:a="http://schemas.openxmlformats.org/drawingml/2006/main" w="9525">
            <a:solidFill>
              <a:srgbClr val="2D3B55"/>
            </a:solidFill>
          </a:ln>
        </p:spPr>
      </p:sp>
      <p:sp>
        <p:nvSpPr>
          <p:cNvPr id="6" name="">
            <a:extLst xmlns:a="http://schemas.openxmlformats.org/drawingml/2006/main">
              <a:ext uri="{FF2B5EF4-FFF2-40B4-BE49-F238E27FC236}">
                <a16:creationId xmlns:a16="http://schemas.microsoft.com/office/drawing/2014/main" id="{FE360C52-F429-4506-ADA0-61D7453F07F5}"/>
              </a:ext>
            </a:extLst>
          </p:cNvPr>
          <p:cNvSpPr>
            <a:spLocks xmlns:a="http://schemas.openxmlformats.org/drawingml/2006/main" noGrp="1"/>
          </p:cNvSpPr>
          <p:nvPr/>
        </p:nvSpPr>
        <p:spPr>
          <a:xfrm xmlns:a="http://schemas.openxmlformats.org/drawingml/2006/main">
            <a:off x="1428750" y="3390900"/>
            <a:ext cx="8001000" cy="0"/>
          </a:xfrm>
          <a:prstGeom xmlns:a="http://schemas.openxmlformats.org/drawingml/2006/main" prst="line">
            <a:avLst/>
          </a:prstGeom>
          <a:ln xmlns:a="http://schemas.openxmlformats.org/drawingml/2006/main" w="14288">
            <a:solidFill>
              <a:srgbClr val="40506D"/>
            </a:solidFill>
          </a:ln>
        </p:spPr>
      </p:sp>
      <p:sp>
        <p:nvSpPr>
          <p:cNvPr id="7" name="">
            <a:extLst xmlns:a="http://schemas.openxmlformats.org/drawingml/2006/main">
              <a:ext uri="{FF2B5EF4-FFF2-40B4-BE49-F238E27FC236}">
                <a16:creationId xmlns:a16="http://schemas.microsoft.com/office/drawing/2014/main" id="{64DE4FB1-66A8-4E2A-8F0B-2C03B6C2203A}"/>
              </a:ext>
            </a:extLst>
          </p:cNvPr>
          <p:cNvSpPr>
            <a:spLocks xmlns:a="http://schemas.openxmlformats.org/drawingml/2006/main" noGrp="1"/>
          </p:cNvSpPr>
          <p:nvPr/>
        </p:nvSpPr>
        <p:spPr>
          <a:xfrm xmlns:a="http://schemas.openxmlformats.org/drawingml/2006/main">
            <a:off x="5429250" y="1676400"/>
            <a:ext cx="0" cy="3429000"/>
          </a:xfrm>
          <a:prstGeom xmlns:a="http://schemas.openxmlformats.org/drawingml/2006/main" prst="line">
            <a:avLst/>
          </a:prstGeom>
          <a:ln xmlns:a="http://schemas.openxmlformats.org/drawingml/2006/main" w="14288">
            <a:solidFill>
              <a:srgbClr val="40506D"/>
            </a:solidFill>
          </a:ln>
        </p:spPr>
      </p:sp>
      <p:sp>
        <p:nvSpPr>
          <p:cNvPr id="8" name="text">
            <a:extLst xmlns:a="http://schemas.openxmlformats.org/drawingml/2006/main">
              <a:ext uri="{FF2B5EF4-FFF2-40B4-BE49-F238E27FC236}">
                <a16:creationId xmlns:a16="http://schemas.microsoft.com/office/drawing/2014/main" id="{9DECB0EC-DAE1-4CEA-9B5D-7D6D361C7C47}"/>
              </a:ext>
            </a:extLst>
          </p:cNvPr>
          <p:cNvSpPr>
            <a:spLocks xmlns:a="http://schemas.openxmlformats.org/drawingml/2006/main" noGrp="1"/>
          </p:cNvSpPr>
          <p:nvPr/>
        </p:nvSpPr>
        <p:spPr>
          <a:xfrm xmlns:a="http://schemas.openxmlformats.org/drawingml/2006/main">
            <a:off x="1428750" y="5276850"/>
            <a:ext cx="2095500" cy="228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l">
              <a:lnSpc>
                <a:spcPct val="112000"/>
              </a:lnSpc>
              <a:buNone/>
              <a:defRPr sz="1125" b="0">
                <a:solidFill>
                  <a:srgbClr val="A9B4C7"/>
                </a:solidFill>
                <a:latin typeface="Aptos"/>
                <a:ea typeface="Aptos"/>
                <a:cs typeface="Aptos"/>
              </a:defRPr>
            </a:pPr>
            <a:r>
              <a:rPr sz="1125" b="0">
                <a:solidFill>
                  <a:srgbClr val="A9B4C7"/>
                </a:solidFill>
                <a:latin typeface="Aptos"/>
                <a:ea typeface="Aptos"/>
                <a:cs typeface="Aptos"/>
              </a:rPr>
              <a:t>Lower setup effort</a:t>
            </a:r>
          </a:p>
        </p:txBody>
      </p:sp>
      <p:sp>
        <p:nvSpPr>
          <p:cNvPr id="9" name="text">
            <a:extLst xmlns:a="http://schemas.openxmlformats.org/drawingml/2006/main">
              <a:ext uri="{FF2B5EF4-FFF2-40B4-BE49-F238E27FC236}">
                <a16:creationId xmlns:a16="http://schemas.microsoft.com/office/drawing/2014/main" id="{D73B3896-DE81-4BCD-A69D-1A7B5901752F}"/>
              </a:ext>
            </a:extLst>
          </p:cNvPr>
          <p:cNvSpPr>
            <a:spLocks xmlns:a="http://schemas.openxmlformats.org/drawingml/2006/main" noGrp="1"/>
          </p:cNvSpPr>
          <p:nvPr/>
        </p:nvSpPr>
        <p:spPr>
          <a:xfrm xmlns:a="http://schemas.openxmlformats.org/drawingml/2006/main">
            <a:off x="7334250" y="5276850"/>
            <a:ext cx="2095500" cy="228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r">
              <a:lnSpc>
                <a:spcPct val="112000"/>
              </a:lnSpc>
              <a:buNone/>
              <a:defRPr sz="1125" b="0">
                <a:solidFill>
                  <a:srgbClr val="A9B4C7"/>
                </a:solidFill>
                <a:latin typeface="Aptos"/>
                <a:ea typeface="Aptos"/>
                <a:cs typeface="Aptos"/>
              </a:defRPr>
            </a:pPr>
            <a:r>
              <a:rPr sz="1125" b="0">
                <a:solidFill>
                  <a:srgbClr val="A9B4C7"/>
                </a:solidFill>
                <a:latin typeface="Aptos"/>
                <a:ea typeface="Aptos"/>
                <a:cs typeface="Aptos"/>
              </a:rPr>
              <a:t>More setup effort</a:t>
            </a:r>
          </a:p>
        </p:txBody>
      </p:sp>
      <p:sp>
        <p:nvSpPr>
          <p:cNvPr id="10" name="text">
            <a:extLst xmlns:a="http://schemas.openxmlformats.org/drawingml/2006/main">
              <a:ext uri="{FF2B5EF4-FFF2-40B4-BE49-F238E27FC236}">
                <a16:creationId xmlns:a16="http://schemas.microsoft.com/office/drawing/2014/main" id="{A73BDF7E-88F3-4567-A2A3-84F1D803F2C4}"/>
              </a:ext>
            </a:extLst>
          </p:cNvPr>
          <p:cNvSpPr>
            <a:spLocks xmlns:a="http://schemas.openxmlformats.org/drawingml/2006/main" noGrp="1"/>
          </p:cNvSpPr>
          <p:nvPr/>
        </p:nvSpPr>
        <p:spPr>
          <a:xfrm xmlns:a="http://schemas.openxmlformats.org/drawingml/2006/main">
            <a:off x="361950" y="1600200"/>
            <a:ext cx="904875" cy="285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r">
              <a:lnSpc>
                <a:spcPct val="112000"/>
              </a:lnSpc>
              <a:buNone/>
              <a:defRPr sz="1125" b="0">
                <a:solidFill>
                  <a:srgbClr val="A9B4C7"/>
                </a:solidFill>
                <a:latin typeface="Aptos"/>
                <a:ea typeface="Aptos"/>
                <a:cs typeface="Aptos"/>
              </a:defRPr>
            </a:pPr>
            <a:r>
              <a:rPr sz="1125" b="0">
                <a:solidFill>
                  <a:srgbClr val="A9B4C7"/>
                </a:solidFill>
                <a:latin typeface="Aptos"/>
                <a:ea typeface="Aptos"/>
                <a:cs typeface="Aptos"/>
              </a:rPr>
              <a:t>Highly tailored</a:t>
            </a:r>
          </a:p>
        </p:txBody>
      </p:sp>
      <p:sp>
        <p:nvSpPr>
          <p:cNvPr id="11" name="text">
            <a:extLst xmlns:a="http://schemas.openxmlformats.org/drawingml/2006/main">
              <a:ext uri="{FF2B5EF4-FFF2-40B4-BE49-F238E27FC236}">
                <a16:creationId xmlns:a16="http://schemas.microsoft.com/office/drawing/2014/main" id="{201BE7E9-BD7F-4013-ABC3-AB1DB38ED625}"/>
              </a:ext>
            </a:extLst>
          </p:cNvPr>
          <p:cNvSpPr>
            <a:spLocks xmlns:a="http://schemas.openxmlformats.org/drawingml/2006/main" noGrp="1"/>
          </p:cNvSpPr>
          <p:nvPr/>
        </p:nvSpPr>
        <p:spPr>
          <a:xfrm xmlns:a="http://schemas.openxmlformats.org/drawingml/2006/main">
            <a:off x="438150" y="4933950"/>
            <a:ext cx="857250" cy="285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r">
              <a:lnSpc>
                <a:spcPct val="112000"/>
              </a:lnSpc>
              <a:buNone/>
              <a:defRPr sz="1125" b="0">
                <a:solidFill>
                  <a:srgbClr val="A9B4C7"/>
                </a:solidFill>
                <a:latin typeface="Aptos"/>
                <a:ea typeface="Aptos"/>
                <a:cs typeface="Aptos"/>
              </a:defRPr>
            </a:pPr>
            <a:r>
              <a:rPr sz="1125" b="0">
                <a:solidFill>
                  <a:srgbClr val="A9B4C7"/>
                </a:solidFill>
                <a:latin typeface="Aptos"/>
                <a:ea typeface="Aptos"/>
                <a:cs typeface="Aptos"/>
              </a:rPr>
              <a:t>Generic fit</a:t>
            </a:r>
          </a:p>
        </p:txBody>
      </p:sp>
      <p:sp>
        <p:nvSpPr>
          <p:cNvPr id="12" name="">
            <a:extLst xmlns:a="http://schemas.openxmlformats.org/drawingml/2006/main">
              <a:ext uri="{FF2B5EF4-FFF2-40B4-BE49-F238E27FC236}">
                <a16:creationId xmlns:a16="http://schemas.microsoft.com/office/drawing/2014/main" id="{73513723-1281-42F1-99C4-BACDF0282462}"/>
              </a:ext>
            </a:extLst>
          </p:cNvPr>
          <p:cNvSpPr>
            <a:spLocks xmlns:a="http://schemas.openxmlformats.org/drawingml/2006/main" noGrp="1"/>
          </p:cNvSpPr>
          <p:nvPr/>
        </p:nvSpPr>
        <p:spPr>
          <a:xfrm xmlns:a="http://schemas.openxmlformats.org/drawingml/2006/main">
            <a:off x="2190750" y="4533900"/>
            <a:ext cx="1352550" cy="361950"/>
          </a:xfrm>
          <a:prstGeom xmlns:a="http://schemas.openxmlformats.org/drawingml/2006/main" prst="roundRect">
            <a:avLst>
              <a:gd name="adj" fmla="val 21053"/>
            </a:avLst>
          </a:prstGeom>
          <a:solidFill xmlns:a="http://schemas.openxmlformats.org/drawingml/2006/main">
            <a:srgbClr val="F0B45A">
              <a:alpha val="18824"/>
            </a:srgbClr>
          </a:solidFill>
          <a:ln xmlns:a="http://schemas.openxmlformats.org/drawingml/2006/main" w="11906">
            <a:solidFill>
              <a:srgbClr val="F0B45A"/>
            </a:solidFill>
          </a:ln>
        </p:spPr>
        <p:txBody>
          <a:bodyPr xmlns:a="http://schemas.openxmlformats.org/drawingml/2006/main" wrap="none" anchor="ctr"/>
          <a:lstStyle xmlns:a="http://schemas.openxmlformats.org/drawingml/2006/main"/>
          <a:p xmlns:a="http://schemas.openxmlformats.org/drawingml/2006/main">
            <a:pPr algn="ctr">
              <a:defRPr sz="1125" b="1">
                <a:solidFill>
                  <a:srgbClr val="F7F7FB"/>
                </a:solidFill>
                <a:latin typeface="Aptos"/>
                <a:ea typeface="Aptos"/>
                <a:cs typeface="Aptos"/>
              </a:defRPr>
            </a:pPr>
            <a:r>
              <a:rPr sz="1125" b="1">
                <a:solidFill>
                  <a:srgbClr val="F7F7FB"/>
                </a:solidFill>
                <a:latin typeface="Aptos"/>
                <a:ea typeface="Aptos"/>
                <a:cs typeface="Aptos"/>
              </a:rPr>
              <a:t>Spreadsheets</a:t>
            </a:r>
          </a:p>
        </p:txBody>
      </p:sp>
      <p:sp>
        <p:nvSpPr>
          <p:cNvPr id="13" name="">
            <a:extLst xmlns:a="http://schemas.openxmlformats.org/drawingml/2006/main">
              <a:ext uri="{FF2B5EF4-FFF2-40B4-BE49-F238E27FC236}">
                <a16:creationId xmlns:a16="http://schemas.microsoft.com/office/drawing/2014/main" id="{45E8AF2A-41C9-4F2D-A13B-239FF155FCAA}"/>
              </a:ext>
            </a:extLst>
          </p:cNvPr>
          <p:cNvSpPr>
            <a:spLocks xmlns:a="http://schemas.openxmlformats.org/drawingml/2006/main" noGrp="1"/>
          </p:cNvSpPr>
          <p:nvPr/>
        </p:nvSpPr>
        <p:spPr>
          <a:xfrm xmlns:a="http://schemas.openxmlformats.org/drawingml/2006/main">
            <a:off x="6191250" y="4295775"/>
            <a:ext cx="1447800" cy="361950"/>
          </a:xfrm>
          <a:prstGeom xmlns:a="http://schemas.openxmlformats.org/drawingml/2006/main" prst="roundRect">
            <a:avLst>
              <a:gd name="adj" fmla="val 21053"/>
            </a:avLst>
          </a:prstGeom>
          <a:solidFill xmlns:a="http://schemas.openxmlformats.org/drawingml/2006/main">
            <a:srgbClr val="F06E8E">
              <a:alpha val="18824"/>
            </a:srgbClr>
          </a:solidFill>
          <a:ln xmlns:a="http://schemas.openxmlformats.org/drawingml/2006/main" w="11906">
            <a:solidFill>
              <a:srgbClr val="F06E8E"/>
            </a:solidFill>
          </a:ln>
        </p:spPr>
        <p:txBody>
          <a:bodyPr xmlns:a="http://schemas.openxmlformats.org/drawingml/2006/main" wrap="none" anchor="ctr"/>
          <a:lstStyle xmlns:a="http://schemas.openxmlformats.org/drawingml/2006/main"/>
          <a:p xmlns:a="http://schemas.openxmlformats.org/drawingml/2006/main">
            <a:pPr algn="ctr">
              <a:defRPr sz="1125" b="1">
                <a:solidFill>
                  <a:srgbClr val="F7F7FB"/>
                </a:solidFill>
                <a:latin typeface="Aptos"/>
                <a:ea typeface="Aptos"/>
                <a:cs typeface="Aptos"/>
              </a:defRPr>
            </a:pPr>
            <a:r>
              <a:rPr sz="1125" b="1">
                <a:solidFill>
                  <a:srgbClr val="F7F7FB"/>
                </a:solidFill>
                <a:latin typeface="Aptos"/>
                <a:ea typeface="Aptos"/>
                <a:cs typeface="Aptos"/>
              </a:rPr>
              <a:t>HubSpot or Zoho</a:t>
            </a:r>
          </a:p>
        </p:txBody>
      </p:sp>
      <p:sp>
        <p:nvSpPr>
          <p:cNvPr id="14" name="">
            <a:extLst xmlns:a="http://schemas.openxmlformats.org/drawingml/2006/main">
              <a:ext uri="{FF2B5EF4-FFF2-40B4-BE49-F238E27FC236}">
                <a16:creationId xmlns:a16="http://schemas.microsoft.com/office/drawing/2014/main" id="{2278FC72-6F5A-42BA-891E-2C2793EB1DA0}"/>
              </a:ext>
            </a:extLst>
          </p:cNvPr>
          <p:cNvSpPr>
            <a:spLocks xmlns:a="http://schemas.openxmlformats.org/drawingml/2006/main" noGrp="1"/>
          </p:cNvSpPr>
          <p:nvPr/>
        </p:nvSpPr>
        <p:spPr>
          <a:xfrm xmlns:a="http://schemas.openxmlformats.org/drawingml/2006/main">
            <a:off x="7048500" y="2743200"/>
            <a:ext cx="1638300" cy="361950"/>
          </a:xfrm>
          <a:prstGeom xmlns:a="http://schemas.openxmlformats.org/drawingml/2006/main" prst="roundRect">
            <a:avLst>
              <a:gd name="adj" fmla="val 21053"/>
            </a:avLst>
          </a:prstGeom>
          <a:solidFill xmlns:a="http://schemas.openxmlformats.org/drawingml/2006/main">
            <a:srgbClr val="7C8CFF">
              <a:alpha val="18824"/>
            </a:srgbClr>
          </a:solidFill>
          <a:ln xmlns:a="http://schemas.openxmlformats.org/drawingml/2006/main" w="11906">
            <a:solidFill>
              <a:srgbClr val="7C8CFF"/>
            </a:solidFill>
          </a:ln>
        </p:spPr>
        <p:txBody>
          <a:bodyPr xmlns:a="http://schemas.openxmlformats.org/drawingml/2006/main" wrap="none" anchor="ctr"/>
          <a:lstStyle xmlns:a="http://schemas.openxmlformats.org/drawingml/2006/main"/>
          <a:p xmlns:a="http://schemas.openxmlformats.org/drawingml/2006/main">
            <a:pPr algn="ctr">
              <a:defRPr sz="1125" b="1">
                <a:solidFill>
                  <a:srgbClr val="F7F7FB"/>
                </a:solidFill>
                <a:latin typeface="Aptos"/>
                <a:ea typeface="Aptos"/>
                <a:cs typeface="Aptos"/>
              </a:defRPr>
            </a:pPr>
            <a:r>
              <a:rPr sz="1125" b="1">
                <a:solidFill>
                  <a:srgbClr val="F7F7FB"/>
                </a:solidFill>
                <a:latin typeface="Aptos"/>
                <a:ea typeface="Aptos"/>
                <a:cs typeface="Aptos"/>
              </a:rPr>
              <a:t>Monday or ClickUp</a:t>
            </a:r>
          </a:p>
        </p:txBody>
      </p:sp>
      <p:sp>
        <p:nvSpPr>
          <p:cNvPr id="15" name="">
            <a:extLst xmlns:a="http://schemas.openxmlformats.org/drawingml/2006/main">
              <a:ext uri="{FF2B5EF4-FFF2-40B4-BE49-F238E27FC236}">
                <a16:creationId xmlns:a16="http://schemas.microsoft.com/office/drawing/2014/main" id="{4BFA9889-CE44-4894-9424-CCAEDA105DE0}"/>
              </a:ext>
            </a:extLst>
          </p:cNvPr>
          <p:cNvSpPr>
            <a:spLocks xmlns:a="http://schemas.openxmlformats.org/drawingml/2006/main" noGrp="1"/>
          </p:cNvSpPr>
          <p:nvPr/>
        </p:nvSpPr>
        <p:spPr>
          <a:xfrm xmlns:a="http://schemas.openxmlformats.org/drawingml/2006/main">
            <a:off x="7105650" y="1962150"/>
            <a:ext cx="1771650" cy="361950"/>
          </a:xfrm>
          <a:prstGeom xmlns:a="http://schemas.openxmlformats.org/drawingml/2006/main" prst="roundRect">
            <a:avLst>
              <a:gd name="adj" fmla="val 21053"/>
            </a:avLst>
          </a:prstGeom>
          <a:solidFill xmlns:a="http://schemas.openxmlformats.org/drawingml/2006/main">
            <a:srgbClr val="A9B4C7">
              <a:alpha val="18824"/>
            </a:srgbClr>
          </a:solidFill>
          <a:ln xmlns:a="http://schemas.openxmlformats.org/drawingml/2006/main" w="11906">
            <a:solidFill>
              <a:srgbClr val="A9B4C7"/>
            </a:solidFill>
          </a:ln>
        </p:spPr>
        <p:txBody>
          <a:bodyPr xmlns:a="http://schemas.openxmlformats.org/drawingml/2006/main" wrap="none" anchor="ctr"/>
          <a:lstStyle xmlns:a="http://schemas.openxmlformats.org/drawingml/2006/main"/>
          <a:p xmlns:a="http://schemas.openxmlformats.org/drawingml/2006/main">
            <a:pPr algn="ctr">
              <a:defRPr sz="1125" b="1">
                <a:solidFill>
                  <a:srgbClr val="F7F7FB"/>
                </a:solidFill>
                <a:latin typeface="Aptos"/>
                <a:ea typeface="Aptos"/>
                <a:cs typeface="Aptos"/>
              </a:defRPr>
            </a:pPr>
            <a:r>
              <a:rPr sz="1125" b="1">
                <a:solidFill>
                  <a:srgbClr val="F7F7FB"/>
                </a:solidFill>
                <a:latin typeface="Aptos"/>
                <a:ea typeface="Aptos"/>
                <a:cs typeface="Aptos"/>
              </a:rPr>
              <a:t>Odoo or Salesforce</a:t>
            </a:r>
          </a:p>
        </p:txBody>
      </p:sp>
      <p:sp>
        <p:nvSpPr>
          <p:cNvPr id="16" name="">
            <a:extLst xmlns:a="http://schemas.openxmlformats.org/drawingml/2006/main">
              <a:ext uri="{FF2B5EF4-FFF2-40B4-BE49-F238E27FC236}">
                <a16:creationId xmlns:a16="http://schemas.microsoft.com/office/drawing/2014/main" id="{EC8C7212-FD5B-4CEA-9C7B-58DEF89BB68B}"/>
              </a:ext>
            </a:extLst>
          </p:cNvPr>
          <p:cNvSpPr>
            <a:spLocks xmlns:a="http://schemas.openxmlformats.org/drawingml/2006/main" noGrp="1"/>
          </p:cNvSpPr>
          <p:nvPr/>
        </p:nvSpPr>
        <p:spPr>
          <a:xfrm xmlns:a="http://schemas.openxmlformats.org/drawingml/2006/main">
            <a:off x="3762375" y="2514600"/>
            <a:ext cx="1352550" cy="361950"/>
          </a:xfrm>
          <a:prstGeom xmlns:a="http://schemas.openxmlformats.org/drawingml/2006/main" prst="roundRect">
            <a:avLst>
              <a:gd name="adj" fmla="val 21053"/>
            </a:avLst>
          </a:prstGeom>
          <a:solidFill xmlns:a="http://schemas.openxmlformats.org/drawingml/2006/main">
            <a:srgbClr val="45D6A3">
              <a:alpha val="18824"/>
            </a:srgbClr>
          </a:solidFill>
          <a:ln xmlns:a="http://schemas.openxmlformats.org/drawingml/2006/main" w="11906">
            <a:solidFill>
              <a:srgbClr val="45D6A3"/>
            </a:solidFill>
          </a:ln>
        </p:spPr>
        <p:txBody>
          <a:bodyPr xmlns:a="http://schemas.openxmlformats.org/drawingml/2006/main" wrap="none" anchor="ctr"/>
          <a:lstStyle xmlns:a="http://schemas.openxmlformats.org/drawingml/2006/main"/>
          <a:p xmlns:a="http://schemas.openxmlformats.org/drawingml/2006/main">
            <a:pPr algn="ctr">
              <a:defRPr sz="1125" b="1">
                <a:solidFill>
                  <a:srgbClr val="F7F7FB"/>
                </a:solidFill>
                <a:latin typeface="Aptos"/>
                <a:ea typeface="Aptos"/>
                <a:cs typeface="Aptos"/>
              </a:defRPr>
            </a:pPr>
            <a:r>
              <a:rPr sz="1125" b="1">
                <a:solidFill>
                  <a:srgbClr val="F7F7FB"/>
                </a:solidFill>
                <a:latin typeface="Aptos"/>
                <a:ea typeface="Aptos"/>
                <a:cs typeface="Aptos"/>
              </a:rPr>
              <a:t>Vellumica</a:t>
            </a:r>
          </a:p>
        </p:txBody>
      </p:sp>
      <p:sp>
        <p:nvSpPr>
          <p:cNvPr id="17" name="text">
            <a:extLst xmlns:a="http://schemas.openxmlformats.org/drawingml/2006/main">
              <a:ext uri="{FF2B5EF4-FFF2-40B4-BE49-F238E27FC236}">
                <a16:creationId xmlns:a16="http://schemas.microsoft.com/office/drawing/2014/main" id="{00FEA28C-A5B8-40E5-B07C-31495EB63AE7}"/>
              </a:ext>
            </a:extLst>
          </p:cNvPr>
          <p:cNvSpPr>
            <a:spLocks xmlns:a="http://schemas.openxmlformats.org/drawingml/2006/main" noGrp="1"/>
          </p:cNvSpPr>
          <p:nvPr/>
        </p:nvSpPr>
        <p:spPr>
          <a:xfrm xmlns:a="http://schemas.openxmlformats.org/drawingml/2006/main">
            <a:off x="1962150" y="5924550"/>
            <a:ext cx="685800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ctr">
              <a:lnSpc>
                <a:spcPct val="112000"/>
              </a:lnSpc>
              <a:buNone/>
              <a:defRPr sz="1575" b="1">
                <a:solidFill>
                  <a:srgbClr val="F7F7FB"/>
                </a:solidFill>
                <a:latin typeface="Aptos"/>
                <a:ea typeface="Aptos"/>
                <a:cs typeface="Aptos"/>
              </a:defRPr>
            </a:pPr>
            <a:r>
              <a:rPr sz="1575" b="1">
                <a:solidFill>
                  <a:srgbClr val="F7F7FB"/>
                </a:solidFill>
                <a:latin typeface="Aptos"/>
                <a:ea typeface="Aptos"/>
                <a:cs typeface="Aptos"/>
              </a:rPr>
              <a:t>The opportunity: custom tools that still feel easy to adopt.</a:t>
            </a:r>
          </a:p>
        </p:txBody>
      </p:sp>
      <p:sp>
        <p:nvSpPr>
          <p:cNvPr id="18" name="text">
            <a:extLst xmlns:a="http://schemas.openxmlformats.org/drawingml/2006/main">
              <a:ext uri="{FF2B5EF4-FFF2-40B4-BE49-F238E27FC236}">
                <a16:creationId xmlns:a16="http://schemas.microsoft.com/office/drawing/2014/main" id="{E1377E62-00FD-4602-8ED4-0A1B73A70333}"/>
              </a:ext>
            </a:extLst>
          </p:cNvPr>
          <p:cNvSpPr>
            <a:spLocks xmlns:a="http://schemas.openxmlformats.org/drawingml/2006/main" noGrp="1"/>
          </p:cNvSpPr>
          <p:nvPr/>
        </p:nvSpPr>
        <p:spPr>
          <a:xfrm xmlns:a="http://schemas.openxmlformats.org/drawingml/2006/main">
            <a:off x="723900" y="6305550"/>
            <a:ext cx="2095500" cy="228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l">
              <a:lnSpc>
                <a:spcPct val="112000"/>
              </a:lnSpc>
              <a:buNone/>
              <a:defRPr sz="975" b="0">
                <a:solidFill>
                  <a:srgbClr val="A9B4C7"/>
                </a:solidFill>
                <a:latin typeface="Aptos Mono"/>
                <a:ea typeface="Aptos Mono"/>
                <a:cs typeface="Aptos Mono"/>
              </a:defRPr>
            </a:pPr>
            <a:r>
              <a:rPr sz="975" b="0">
                <a:solidFill>
                  <a:srgbClr val="A9B4C7"/>
                </a:solidFill>
                <a:latin typeface="Aptos Mono"/>
                <a:ea typeface="Aptos Mono"/>
                <a:cs typeface="Aptos Mono"/>
              </a:rPr>
              <a:t>Vellumica</a:t>
            </a:r>
          </a:p>
        </p:txBody>
      </p:sp>
      <p:sp>
        <p:nvSpPr>
          <p:cNvPr id="19" name="text">
            <a:extLst xmlns:a="http://schemas.openxmlformats.org/drawingml/2006/main">
              <a:ext uri="{FF2B5EF4-FFF2-40B4-BE49-F238E27FC236}">
                <a16:creationId xmlns:a16="http://schemas.microsoft.com/office/drawing/2014/main" id="{FD6764B9-CFCB-46F5-A7EC-E809F2A6CD66}"/>
              </a:ext>
            </a:extLst>
          </p:cNvPr>
          <p:cNvSpPr>
            <a:spLocks xmlns:a="http://schemas.openxmlformats.org/drawingml/2006/main" noGrp="1"/>
          </p:cNvSpPr>
          <p:nvPr/>
        </p:nvSpPr>
        <p:spPr>
          <a:xfrm xmlns:a="http://schemas.openxmlformats.org/drawingml/2006/main">
            <a:off x="10858500" y="6305550"/>
            <a:ext cx="571500" cy="228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r">
              <a:lnSpc>
                <a:spcPct val="112000"/>
              </a:lnSpc>
              <a:buNone/>
              <a:defRPr sz="975" b="0">
                <a:solidFill>
                  <a:srgbClr val="A9B4C7"/>
                </a:solidFill>
                <a:latin typeface="Aptos Mono"/>
                <a:ea typeface="Aptos Mono"/>
                <a:cs typeface="Aptos Mono"/>
              </a:defRPr>
            </a:pPr>
            <a:r>
              <a:rPr sz="975" b="0">
                <a:solidFill>
                  <a:srgbClr val="A9B4C7"/>
                </a:solidFill>
                <a:latin typeface="Aptos Mono"/>
                <a:ea typeface="Aptos Mono"/>
                <a:cs typeface="Aptos Mono"/>
              </a:rPr>
              <a:t>07</a:t>
            </a:r>
          </a:p>
        </p:txBody>
      </p:sp>
    </p:spTree>
    <p:extLst>
      <p:ext uri="{BB962C8B-B14F-4D97-AF65-F5344CB8AC3E}">
        <p14:creationId xmlns:p14="http://schemas.microsoft.com/office/powerpoint/2010/main" val="1568821650"/>
      </p:ext>
    </p:extLst>
  </p:cSld>
</p:sld>
</file>

<file path=ppt/slides/slide8.xml><?xml version="1.0" encoding="utf-8"?>
<p:sld xmlns:p="http://schemas.openxmlformats.org/presentationml/2006/main">
  <p:cSld>
    <p:bg>
      <p:bgPr>
        <a:solidFill xmlns:a="http://schemas.openxmlformats.org/drawingml/2006/main">
          <a:srgbClr val="0B1020"/>
        </a:solidFill>
      </p:bgPr>
    </p:bg>
    <p:spTree>
      <p:nvGrpSpPr>
        <p:cNvPr id="1" name=""/>
        <p:cNvGrpSpPr/>
        <p:nvPr/>
      </p:nvGrpSpPr>
      <p:grpSpPr>
        <a:xfrm xmlns:a="http://schemas.openxmlformats.org/drawingml/2006/main"/>
      </p:grpSpPr>
      <p:sp>
        <p:nvSpPr>
          <p:cNvPr id="49" name="">
            <a:extLst xmlns:a="http://schemas.openxmlformats.org/drawingml/2006/main">
              <a:ext uri="{FF2B5EF4-FFF2-40B4-BE49-F238E27FC236}">
                <a16:creationId xmlns:a16="http://schemas.microsoft.com/office/drawing/2014/main" id="{DAD930B1-FC17-46F0-BBC3-F87E26A520A4}"/>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gradFill xmlns:a="http://schemas.openxmlformats.org/drawingml/2006/main">
            <a:gsLst>
              <a:gs pos="0">
                <a:srgbClr val="090D18"/>
              </a:gs>
              <a:gs pos="64000">
                <a:srgbClr val="10172B"/>
              </a:gs>
              <a:gs pos="100000">
                <a:srgbClr val="07121D"/>
              </a:gs>
            </a:gsLst>
            <a:lin ang="1500000"/>
          </a:gradFill>
          <a:ln xmlns:a="http://schemas.openxmlformats.org/drawingml/2006/main" w="0">
            <a:noFill/>
          </a:ln>
        </p:spPr>
      </p:sp>
      <p:sp>
        <p:nvSpPr>
          <p:cNvPr id="2" name="text">
            <a:extLst xmlns:a="http://schemas.openxmlformats.org/drawingml/2006/main">
              <a:ext uri="{FF2B5EF4-FFF2-40B4-BE49-F238E27FC236}">
                <a16:creationId xmlns:a16="http://schemas.microsoft.com/office/drawing/2014/main" id="{049E01D1-21DB-4F1F-9E7A-D1EC9DF646AB}"/>
              </a:ext>
            </a:extLst>
          </p:cNvPr>
          <p:cNvSpPr>
            <a:spLocks xmlns:a="http://schemas.openxmlformats.org/drawingml/2006/main" noGrp="1"/>
          </p:cNvSpPr>
          <p:nvPr/>
        </p:nvSpPr>
        <p:spPr>
          <a:xfrm xmlns:a="http://schemas.openxmlformats.org/drawingml/2006/main">
            <a:off x="723900" y="495300"/>
            <a:ext cx="5905500" cy="2667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l">
              <a:lnSpc>
                <a:spcPct val="112000"/>
              </a:lnSpc>
              <a:buNone/>
              <a:defRPr sz="975" b="1">
                <a:solidFill>
                  <a:srgbClr val="A9B4C7"/>
                </a:solidFill>
                <a:latin typeface="Aptos Mono"/>
                <a:ea typeface="Aptos Mono"/>
                <a:cs typeface="Aptos Mono"/>
              </a:defRPr>
            </a:pPr>
            <a:r>
              <a:rPr sz="975" b="1">
                <a:solidFill>
                  <a:srgbClr val="A9B4C7"/>
                </a:solidFill>
                <a:latin typeface="Aptos Mono"/>
                <a:ea typeface="Aptos Mono"/>
                <a:cs typeface="Aptos Mono"/>
              </a:rPr>
              <a:t>PRICE, QUALITY AND USAGE FIT</a:t>
            </a:r>
          </a:p>
        </p:txBody>
      </p:sp>
      <p:sp>
        <p:nvSpPr>
          <p:cNvPr id="3" name="text">
            <a:extLst xmlns:a="http://schemas.openxmlformats.org/drawingml/2006/main">
              <a:ext uri="{FF2B5EF4-FFF2-40B4-BE49-F238E27FC236}">
                <a16:creationId xmlns:a16="http://schemas.microsoft.com/office/drawing/2014/main" id="{4E847F06-BFDF-48B6-A9D5-F4279D22E339}"/>
              </a:ext>
            </a:extLst>
          </p:cNvPr>
          <p:cNvSpPr>
            <a:spLocks xmlns:a="http://schemas.openxmlformats.org/drawingml/2006/main" noGrp="1"/>
          </p:cNvSpPr>
          <p:nvPr/>
        </p:nvSpPr>
        <p:spPr>
          <a:xfrm xmlns:a="http://schemas.openxmlformats.org/drawingml/2006/main">
            <a:off x="723900" y="819150"/>
            <a:ext cx="8096250" cy="685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l">
              <a:lnSpc>
                <a:spcPct val="102000"/>
              </a:lnSpc>
              <a:buNone/>
              <a:defRPr sz="2850" b="1">
                <a:solidFill>
                  <a:srgbClr val="F7F7FB"/>
                </a:solidFill>
                <a:latin typeface="Aptos"/>
                <a:ea typeface="Aptos"/>
                <a:cs typeface="Aptos"/>
              </a:defRPr>
            </a:pPr>
            <a:r>
              <a:rPr sz="2850" b="1">
                <a:solidFill>
                  <a:srgbClr val="F7F7FB"/>
                </a:solidFill>
                <a:latin typeface="Aptos"/>
                <a:ea typeface="Aptos"/>
                <a:cs typeface="Aptos"/>
              </a:rPr>
              <a:t>Competitor matrix</a:t>
            </a:r>
          </a:p>
        </p:txBody>
      </p:sp>
      <p:pic>
        <p:nvPicPr>
          <p:cNvPr id="52" name=""/>
          <p:cNvPicPr>
            <a:picLocks xmlns:a="http://schemas.openxmlformats.org/drawingml/2006/main" noChangeAspect="1"/>
          </p:cNvPicPr>
          <p:nvPr/>
        </p:nvPicPr>
        <p:blipFill>
          <a:blip xmlns:r="http://schemas.openxmlformats.org/officeDocument/2006/relationships" xmlns:a="http://schemas.openxmlformats.org/drawingml/2006/main" r:embed="R0b67c9e49eb049d6"/>
          <a:stretch xmlns:a="http://schemas.openxmlformats.org/drawingml/2006/main"/>
        </p:blipFill>
        <p:spPr>
          <a:xfrm xmlns:a="http://schemas.openxmlformats.org/drawingml/2006/main">
            <a:off x="10382250" y="419100"/>
            <a:ext cx="742950" cy="742950"/>
          </a:xfrm>
          <a:prstGeom xmlns:a="http://schemas.openxmlformats.org/drawingml/2006/main" prst="rect">
            <a:avLst/>
          </a:prstGeom>
        </p:spPr>
      </p:pic>
      <p:sp>
        <p:nvSpPr>
          <p:cNvPr id="5" name="text">
            <a:extLst xmlns:a="http://schemas.openxmlformats.org/drawingml/2006/main">
              <a:ext uri="{FF2B5EF4-FFF2-40B4-BE49-F238E27FC236}">
                <a16:creationId xmlns:a16="http://schemas.microsoft.com/office/drawing/2014/main" id="{7822DF56-4050-4BBF-AFB4-64A3FCD8AB68}"/>
              </a:ext>
            </a:extLst>
          </p:cNvPr>
          <p:cNvSpPr>
            <a:spLocks xmlns:a="http://schemas.openxmlformats.org/drawingml/2006/main" noGrp="1"/>
          </p:cNvSpPr>
          <p:nvPr/>
        </p:nvSpPr>
        <p:spPr>
          <a:xfrm xmlns:a="http://schemas.openxmlformats.org/drawingml/2006/main">
            <a:off x="762000" y="1390650"/>
            <a:ext cx="8572500" cy="4572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l">
              <a:lnSpc>
                <a:spcPct val="108000"/>
              </a:lnSpc>
              <a:buNone/>
              <a:defRPr sz="1650" b="1">
                <a:solidFill>
                  <a:srgbClr val="F7F7FB"/>
                </a:solidFill>
                <a:latin typeface="Aptos"/>
                <a:ea typeface="Aptos"/>
                <a:cs typeface="Aptos"/>
              </a:defRPr>
            </a:pPr>
            <a:r>
              <a:rPr sz="1650" b="1">
                <a:solidFill>
                  <a:srgbClr val="F7F7FB"/>
                </a:solidFill>
                <a:latin typeface="Aptos"/>
                <a:ea typeface="Aptos"/>
                <a:cs typeface="Aptos"/>
              </a:rPr>
              <a:t>Use this as the simple explanation: each tool can be good, but they solve different buying problems.</a:t>
            </a:r>
          </a:p>
        </p:txBody>
      </p:sp>
      <p:sp>
        <p:nvSpPr>
          <p:cNvPr id="6" name="">
            <a:extLst xmlns:a="http://schemas.openxmlformats.org/drawingml/2006/main">
              <a:ext uri="{FF2B5EF4-FFF2-40B4-BE49-F238E27FC236}">
                <a16:creationId xmlns:a16="http://schemas.microsoft.com/office/drawing/2014/main" id="{CBAB65AA-9DD2-42CD-9187-195902EF96C8}"/>
              </a:ext>
            </a:extLst>
          </p:cNvPr>
          <p:cNvSpPr>
            <a:spLocks xmlns:a="http://schemas.openxmlformats.org/drawingml/2006/main" noGrp="1"/>
          </p:cNvSpPr>
          <p:nvPr/>
        </p:nvSpPr>
        <p:spPr>
          <a:xfrm xmlns:a="http://schemas.openxmlformats.org/drawingml/2006/main">
            <a:off x="628650" y="2362200"/>
            <a:ext cx="1428750" cy="342900"/>
          </a:xfrm>
          <a:prstGeom xmlns:a="http://schemas.openxmlformats.org/drawingml/2006/main" prst="rect">
            <a:avLst/>
          </a:prstGeom>
          <a:solidFill xmlns:a="http://schemas.openxmlformats.org/drawingml/2006/main">
            <a:srgbClr val="17213A"/>
          </a:solidFill>
          <a:ln xmlns:a="http://schemas.openxmlformats.org/drawingml/2006/main" w="9525">
            <a:solidFill>
              <a:srgbClr val="2D3B55"/>
            </a:solidFill>
          </a:ln>
        </p:spPr>
        <p:txBody>
          <a:bodyPr xmlns:a="http://schemas.openxmlformats.org/drawingml/2006/main" wrap="square" lIns="95250" tIns="38100" rIns="95250" bIns="38100" anchor="ctr"/>
          <a:lstStyle xmlns:a="http://schemas.openxmlformats.org/drawingml/2006/main"/>
          <a:p xmlns:a="http://schemas.openxmlformats.org/drawingml/2006/main">
            <a:pPr algn="l">
              <a:lnSpc>
                <a:spcPct val="108000"/>
              </a:lnSpc>
              <a:buNone/>
              <a:defRPr sz="825" b="1">
                <a:solidFill>
                  <a:srgbClr val="45D6A3"/>
                </a:solidFill>
                <a:latin typeface="Aptos Mono"/>
                <a:ea typeface="Aptos Mono"/>
                <a:cs typeface="Aptos Mono"/>
              </a:defRPr>
            </a:pPr>
            <a:r>
              <a:rPr sz="825" b="1">
                <a:solidFill>
                  <a:srgbClr val="45D6A3"/>
                </a:solidFill>
                <a:latin typeface="Aptos Mono"/>
                <a:ea typeface="Aptos Mono"/>
                <a:cs typeface="Aptos Mono"/>
              </a:rPr>
              <a:t>Company</a:t>
            </a:r>
          </a:p>
        </p:txBody>
      </p:sp>
      <p:sp>
        <p:nvSpPr>
          <p:cNvPr id="7" name="">
            <a:extLst xmlns:a="http://schemas.openxmlformats.org/drawingml/2006/main">
              <a:ext uri="{FF2B5EF4-FFF2-40B4-BE49-F238E27FC236}">
                <a16:creationId xmlns:a16="http://schemas.microsoft.com/office/drawing/2014/main" id="{DA8E0052-50C2-418C-9F21-7EE69A99BA26}"/>
              </a:ext>
            </a:extLst>
          </p:cNvPr>
          <p:cNvSpPr>
            <a:spLocks xmlns:a="http://schemas.openxmlformats.org/drawingml/2006/main" noGrp="1"/>
          </p:cNvSpPr>
          <p:nvPr/>
        </p:nvSpPr>
        <p:spPr>
          <a:xfrm xmlns:a="http://schemas.openxmlformats.org/drawingml/2006/main">
            <a:off x="2057400" y="2362200"/>
            <a:ext cx="1857375" cy="342900"/>
          </a:xfrm>
          <a:prstGeom xmlns:a="http://schemas.openxmlformats.org/drawingml/2006/main" prst="rect">
            <a:avLst/>
          </a:prstGeom>
          <a:solidFill xmlns:a="http://schemas.openxmlformats.org/drawingml/2006/main">
            <a:srgbClr val="17213A"/>
          </a:solidFill>
          <a:ln xmlns:a="http://schemas.openxmlformats.org/drawingml/2006/main" w="9525">
            <a:solidFill>
              <a:srgbClr val="2D3B55"/>
            </a:solidFill>
          </a:ln>
        </p:spPr>
        <p:txBody>
          <a:bodyPr xmlns:a="http://schemas.openxmlformats.org/drawingml/2006/main" wrap="square" lIns="95250" tIns="38100" rIns="95250" bIns="38100" anchor="ctr"/>
          <a:lstStyle xmlns:a="http://schemas.openxmlformats.org/drawingml/2006/main"/>
          <a:p xmlns:a="http://schemas.openxmlformats.org/drawingml/2006/main">
            <a:pPr algn="l">
              <a:lnSpc>
                <a:spcPct val="108000"/>
              </a:lnSpc>
              <a:buNone/>
              <a:defRPr sz="825" b="1">
                <a:solidFill>
                  <a:srgbClr val="45D6A3"/>
                </a:solidFill>
                <a:latin typeface="Aptos Mono"/>
                <a:ea typeface="Aptos Mono"/>
                <a:cs typeface="Aptos Mono"/>
              </a:defRPr>
            </a:pPr>
            <a:r>
              <a:rPr sz="825" b="1">
                <a:solidFill>
                  <a:srgbClr val="45D6A3"/>
                </a:solidFill>
                <a:latin typeface="Aptos Mono"/>
                <a:ea typeface="Aptos Mono"/>
                <a:cs typeface="Aptos Mono"/>
              </a:rPr>
              <a:t>Price signal</a:t>
            </a:r>
          </a:p>
        </p:txBody>
      </p:sp>
      <p:sp>
        <p:nvSpPr>
          <p:cNvPr id="8" name="">
            <a:extLst xmlns:a="http://schemas.openxmlformats.org/drawingml/2006/main">
              <a:ext uri="{FF2B5EF4-FFF2-40B4-BE49-F238E27FC236}">
                <a16:creationId xmlns:a16="http://schemas.microsoft.com/office/drawing/2014/main" id="{CB2BB5E3-7CA0-4647-BEE2-E7D42F877C60}"/>
              </a:ext>
            </a:extLst>
          </p:cNvPr>
          <p:cNvSpPr>
            <a:spLocks xmlns:a="http://schemas.openxmlformats.org/drawingml/2006/main" noGrp="1"/>
          </p:cNvSpPr>
          <p:nvPr/>
        </p:nvSpPr>
        <p:spPr>
          <a:xfrm xmlns:a="http://schemas.openxmlformats.org/drawingml/2006/main">
            <a:off x="3914775" y="2362200"/>
            <a:ext cx="1809750" cy="342900"/>
          </a:xfrm>
          <a:prstGeom xmlns:a="http://schemas.openxmlformats.org/drawingml/2006/main" prst="rect">
            <a:avLst/>
          </a:prstGeom>
          <a:solidFill xmlns:a="http://schemas.openxmlformats.org/drawingml/2006/main">
            <a:srgbClr val="17213A"/>
          </a:solidFill>
          <a:ln xmlns:a="http://schemas.openxmlformats.org/drawingml/2006/main" w="9525">
            <a:solidFill>
              <a:srgbClr val="2D3B55"/>
            </a:solidFill>
          </a:ln>
        </p:spPr>
        <p:txBody>
          <a:bodyPr xmlns:a="http://schemas.openxmlformats.org/drawingml/2006/main" wrap="square" lIns="95250" tIns="38100" rIns="95250" bIns="38100" anchor="ctr"/>
          <a:lstStyle xmlns:a="http://schemas.openxmlformats.org/drawingml/2006/main"/>
          <a:p xmlns:a="http://schemas.openxmlformats.org/drawingml/2006/main">
            <a:pPr algn="l">
              <a:lnSpc>
                <a:spcPct val="108000"/>
              </a:lnSpc>
              <a:buNone/>
              <a:defRPr sz="825" b="1">
                <a:solidFill>
                  <a:srgbClr val="45D6A3"/>
                </a:solidFill>
                <a:latin typeface="Aptos Mono"/>
                <a:ea typeface="Aptos Mono"/>
                <a:cs typeface="Aptos Mono"/>
              </a:defRPr>
            </a:pPr>
            <a:r>
              <a:rPr sz="825" b="1">
                <a:solidFill>
                  <a:srgbClr val="45D6A3"/>
                </a:solidFill>
                <a:latin typeface="Aptos Mono"/>
                <a:ea typeface="Aptos Mono"/>
                <a:cs typeface="Aptos Mono"/>
              </a:rPr>
              <a:t>Quality</a:t>
            </a:r>
          </a:p>
        </p:txBody>
      </p:sp>
      <p:sp>
        <p:nvSpPr>
          <p:cNvPr id="9" name="">
            <a:extLst xmlns:a="http://schemas.openxmlformats.org/drawingml/2006/main">
              <a:ext uri="{FF2B5EF4-FFF2-40B4-BE49-F238E27FC236}">
                <a16:creationId xmlns:a16="http://schemas.microsoft.com/office/drawing/2014/main" id="{A4EC81C8-1B63-4182-88AD-0954EB46E178}"/>
              </a:ext>
            </a:extLst>
          </p:cNvPr>
          <p:cNvSpPr>
            <a:spLocks xmlns:a="http://schemas.openxmlformats.org/drawingml/2006/main" noGrp="1"/>
          </p:cNvSpPr>
          <p:nvPr/>
        </p:nvSpPr>
        <p:spPr>
          <a:xfrm xmlns:a="http://schemas.openxmlformats.org/drawingml/2006/main">
            <a:off x="5724525" y="2362200"/>
            <a:ext cx="2238375" cy="342900"/>
          </a:xfrm>
          <a:prstGeom xmlns:a="http://schemas.openxmlformats.org/drawingml/2006/main" prst="rect">
            <a:avLst/>
          </a:prstGeom>
          <a:solidFill xmlns:a="http://schemas.openxmlformats.org/drawingml/2006/main">
            <a:srgbClr val="17213A"/>
          </a:solidFill>
          <a:ln xmlns:a="http://schemas.openxmlformats.org/drawingml/2006/main" w="9525">
            <a:solidFill>
              <a:srgbClr val="2D3B55"/>
            </a:solidFill>
          </a:ln>
        </p:spPr>
        <p:txBody>
          <a:bodyPr xmlns:a="http://schemas.openxmlformats.org/drawingml/2006/main" wrap="square" lIns="95250" tIns="38100" rIns="95250" bIns="38100" anchor="ctr"/>
          <a:lstStyle xmlns:a="http://schemas.openxmlformats.org/drawingml/2006/main"/>
          <a:p xmlns:a="http://schemas.openxmlformats.org/drawingml/2006/main">
            <a:pPr algn="l">
              <a:lnSpc>
                <a:spcPct val="108000"/>
              </a:lnSpc>
              <a:buNone/>
              <a:defRPr sz="825" b="1">
                <a:solidFill>
                  <a:srgbClr val="45D6A3"/>
                </a:solidFill>
                <a:latin typeface="Aptos Mono"/>
                <a:ea typeface="Aptos Mono"/>
                <a:cs typeface="Aptos Mono"/>
              </a:defRPr>
            </a:pPr>
            <a:r>
              <a:rPr sz="825" b="1">
                <a:solidFill>
                  <a:srgbClr val="45D6A3"/>
                </a:solidFill>
                <a:latin typeface="Aptos Mono"/>
                <a:ea typeface="Aptos Mono"/>
                <a:cs typeface="Aptos Mono"/>
              </a:rPr>
              <a:t>Usage fit</a:t>
            </a:r>
          </a:p>
        </p:txBody>
      </p:sp>
      <p:sp>
        <p:nvSpPr>
          <p:cNvPr id="10" name="">
            <a:extLst xmlns:a="http://schemas.openxmlformats.org/drawingml/2006/main">
              <a:ext uri="{FF2B5EF4-FFF2-40B4-BE49-F238E27FC236}">
                <a16:creationId xmlns:a16="http://schemas.microsoft.com/office/drawing/2014/main" id="{B84548CD-F36A-4E28-B8D9-2E94D90FF27A}"/>
              </a:ext>
            </a:extLst>
          </p:cNvPr>
          <p:cNvSpPr>
            <a:spLocks xmlns:a="http://schemas.openxmlformats.org/drawingml/2006/main" noGrp="1"/>
          </p:cNvSpPr>
          <p:nvPr/>
        </p:nvSpPr>
        <p:spPr>
          <a:xfrm xmlns:a="http://schemas.openxmlformats.org/drawingml/2006/main">
            <a:off x="7962900" y="2362200"/>
            <a:ext cx="3143250" cy="342900"/>
          </a:xfrm>
          <a:prstGeom xmlns:a="http://schemas.openxmlformats.org/drawingml/2006/main" prst="rect">
            <a:avLst/>
          </a:prstGeom>
          <a:solidFill xmlns:a="http://schemas.openxmlformats.org/drawingml/2006/main">
            <a:srgbClr val="17213A"/>
          </a:solidFill>
          <a:ln xmlns:a="http://schemas.openxmlformats.org/drawingml/2006/main" w="9525">
            <a:solidFill>
              <a:srgbClr val="2D3B55"/>
            </a:solidFill>
          </a:ln>
        </p:spPr>
        <p:txBody>
          <a:bodyPr xmlns:a="http://schemas.openxmlformats.org/drawingml/2006/main" wrap="square" lIns="95250" tIns="38100" rIns="95250" bIns="38100" anchor="ctr"/>
          <a:lstStyle xmlns:a="http://schemas.openxmlformats.org/drawingml/2006/main"/>
          <a:p xmlns:a="http://schemas.openxmlformats.org/drawingml/2006/main">
            <a:pPr algn="l">
              <a:lnSpc>
                <a:spcPct val="108000"/>
              </a:lnSpc>
              <a:buNone/>
              <a:defRPr sz="825" b="1">
                <a:solidFill>
                  <a:srgbClr val="45D6A3"/>
                </a:solidFill>
                <a:latin typeface="Aptos Mono"/>
                <a:ea typeface="Aptos Mono"/>
                <a:cs typeface="Aptos Mono"/>
              </a:defRPr>
            </a:pPr>
            <a:r>
              <a:rPr sz="825" b="1">
                <a:solidFill>
                  <a:srgbClr val="45D6A3"/>
                </a:solidFill>
                <a:latin typeface="Aptos Mono"/>
                <a:ea typeface="Aptos Mono"/>
                <a:cs typeface="Aptos Mono"/>
              </a:rPr>
              <a:t>Vellumica angle</a:t>
            </a:r>
          </a:p>
        </p:txBody>
      </p:sp>
      <p:sp>
        <p:nvSpPr>
          <p:cNvPr id="11" name="">
            <a:extLst xmlns:a="http://schemas.openxmlformats.org/drawingml/2006/main">
              <a:ext uri="{FF2B5EF4-FFF2-40B4-BE49-F238E27FC236}">
                <a16:creationId xmlns:a16="http://schemas.microsoft.com/office/drawing/2014/main" id="{61F9C213-D629-43CF-8AE5-FA5A9F9C2E44}"/>
              </a:ext>
            </a:extLst>
          </p:cNvPr>
          <p:cNvSpPr>
            <a:spLocks xmlns:a="http://schemas.openxmlformats.org/drawingml/2006/main" noGrp="1"/>
          </p:cNvSpPr>
          <p:nvPr/>
        </p:nvSpPr>
        <p:spPr>
          <a:xfrm xmlns:a="http://schemas.openxmlformats.org/drawingml/2006/main">
            <a:off x="628650" y="2705100"/>
            <a:ext cx="1428750" cy="438150"/>
          </a:xfrm>
          <a:prstGeom xmlns:a="http://schemas.openxmlformats.org/drawingml/2006/main" prst="rect">
            <a:avLst/>
          </a:prstGeom>
          <a:solidFill xmlns:a="http://schemas.openxmlformats.org/drawingml/2006/main">
            <a:srgbClr val="11182A"/>
          </a:solidFill>
          <a:ln xmlns:a="http://schemas.openxmlformats.org/drawingml/2006/main" w="9525">
            <a:solidFill>
              <a:srgbClr val="2D3B55"/>
            </a:solidFill>
          </a:ln>
        </p:spPr>
        <p:txBody>
          <a:bodyPr xmlns:a="http://schemas.openxmlformats.org/drawingml/2006/main" wrap="square" lIns="95250" tIns="38100" rIns="95250" bIns="38100" anchor="ctr"/>
          <a:lstStyle xmlns:a="http://schemas.openxmlformats.org/drawingml/2006/main"/>
          <a:p xmlns:a="http://schemas.openxmlformats.org/drawingml/2006/main">
            <a:pPr algn="l">
              <a:lnSpc>
                <a:spcPct val="102000"/>
              </a:lnSpc>
              <a:buNone/>
              <a:defRPr sz="863" b="1">
                <a:solidFill>
                  <a:srgbClr val="A9B4C7"/>
                </a:solidFill>
                <a:latin typeface="Aptos"/>
                <a:ea typeface="Aptos"/>
                <a:cs typeface="Aptos"/>
              </a:defRPr>
            </a:pPr>
            <a:r>
              <a:rPr sz="863" b="1">
                <a:solidFill>
                  <a:srgbClr val="A9B4C7"/>
                </a:solidFill>
                <a:latin typeface="Aptos"/>
                <a:ea typeface="Aptos"/>
                <a:cs typeface="Aptos"/>
              </a:rPr>
              <a:t>Vellumica</a:t>
            </a:r>
          </a:p>
        </p:txBody>
      </p:sp>
      <p:sp>
        <p:nvSpPr>
          <p:cNvPr id="12" name="">
            <a:extLst xmlns:a="http://schemas.openxmlformats.org/drawingml/2006/main">
              <a:ext uri="{FF2B5EF4-FFF2-40B4-BE49-F238E27FC236}">
                <a16:creationId xmlns:a16="http://schemas.microsoft.com/office/drawing/2014/main" id="{189F7912-31CA-41B7-B0CF-47E0F3AAC1D0}"/>
              </a:ext>
            </a:extLst>
          </p:cNvPr>
          <p:cNvSpPr>
            <a:spLocks xmlns:a="http://schemas.openxmlformats.org/drawingml/2006/main" noGrp="1"/>
          </p:cNvSpPr>
          <p:nvPr/>
        </p:nvSpPr>
        <p:spPr>
          <a:xfrm xmlns:a="http://schemas.openxmlformats.org/drawingml/2006/main">
            <a:off x="2057400" y="2705100"/>
            <a:ext cx="1857375" cy="438150"/>
          </a:xfrm>
          <a:prstGeom xmlns:a="http://schemas.openxmlformats.org/drawingml/2006/main" prst="rect">
            <a:avLst/>
          </a:prstGeom>
          <a:solidFill xmlns:a="http://schemas.openxmlformats.org/drawingml/2006/main">
            <a:srgbClr val="11182A"/>
          </a:solidFill>
          <a:ln xmlns:a="http://schemas.openxmlformats.org/drawingml/2006/main" w="9525">
            <a:solidFill>
              <a:srgbClr val="2D3B55"/>
            </a:solidFill>
          </a:ln>
        </p:spPr>
        <p:txBody>
          <a:bodyPr xmlns:a="http://schemas.openxmlformats.org/drawingml/2006/main" wrap="square" lIns="95250" tIns="38100" rIns="95250" bIns="38100" anchor="ctr"/>
          <a:lstStyle xmlns:a="http://schemas.openxmlformats.org/drawingml/2006/main"/>
          <a:p xmlns:a="http://schemas.openxmlformats.org/drawingml/2006/main">
            <a:pPr algn="l">
              <a:lnSpc>
                <a:spcPct val="102000"/>
              </a:lnSpc>
              <a:buNone/>
              <a:defRPr sz="720" b="0">
                <a:solidFill>
                  <a:srgbClr val="A9B4C7"/>
                </a:solidFill>
                <a:latin typeface="Aptos"/>
                <a:ea typeface="Aptos"/>
                <a:cs typeface="Aptos"/>
              </a:defRPr>
            </a:pPr>
            <a:r>
              <a:rPr sz="720" b="0">
                <a:solidFill>
                  <a:srgbClr val="A9B4C7"/>
                </a:solidFill>
                <a:latin typeface="Aptos"/>
                <a:ea typeface="Aptos"/>
                <a:cs typeface="Aptos"/>
              </a:rPr>
              <a:t>$12.99 to $99.99 workspace</a:t>
            </a:r>
          </a:p>
          <a:p xmlns:a="http://schemas.openxmlformats.org/drawingml/2006/main">
            <a:pPr algn="l">
              <a:lnSpc>
                <a:spcPct val="102000"/>
              </a:lnSpc>
              <a:buNone/>
              <a:defRPr sz="720" b="0">
                <a:solidFill>
                  <a:srgbClr val="A9B4C7"/>
                </a:solidFill>
                <a:latin typeface="Aptos"/>
                <a:ea typeface="Aptos"/>
                <a:cs typeface="Aptos"/>
              </a:defRPr>
            </a:pPr>
            <a:r>
              <a:rPr sz="720" b="0">
                <a:solidFill>
                  <a:srgbClr val="A9B4C7"/>
                </a:solidFill>
                <a:latin typeface="Aptos"/>
                <a:ea typeface="Aptos"/>
                <a:cs typeface="Aptos"/>
              </a:rPr>
              <a:t>Enterprise $499.99</a:t>
            </a:r>
          </a:p>
        </p:txBody>
      </p:sp>
      <p:sp>
        <p:nvSpPr>
          <p:cNvPr id="13" name="">
            <a:extLst xmlns:a="http://schemas.openxmlformats.org/drawingml/2006/main">
              <a:ext uri="{FF2B5EF4-FFF2-40B4-BE49-F238E27FC236}">
                <a16:creationId xmlns:a16="http://schemas.microsoft.com/office/drawing/2014/main" id="{7C89D810-55A2-4807-9F54-9514B6070E17}"/>
              </a:ext>
            </a:extLst>
          </p:cNvPr>
          <p:cNvSpPr>
            <a:spLocks xmlns:a="http://schemas.openxmlformats.org/drawingml/2006/main" noGrp="1"/>
          </p:cNvSpPr>
          <p:nvPr/>
        </p:nvSpPr>
        <p:spPr>
          <a:xfrm xmlns:a="http://schemas.openxmlformats.org/drawingml/2006/main">
            <a:off x="3914775" y="2705100"/>
            <a:ext cx="1809750" cy="438150"/>
          </a:xfrm>
          <a:prstGeom xmlns:a="http://schemas.openxmlformats.org/drawingml/2006/main" prst="rect">
            <a:avLst/>
          </a:prstGeom>
          <a:solidFill xmlns:a="http://schemas.openxmlformats.org/drawingml/2006/main">
            <a:srgbClr val="11182A"/>
          </a:solidFill>
          <a:ln xmlns:a="http://schemas.openxmlformats.org/drawingml/2006/main" w="9525">
            <a:solidFill>
              <a:srgbClr val="2D3B55"/>
            </a:solidFill>
          </a:ln>
        </p:spPr>
        <p:txBody>
          <a:bodyPr xmlns:a="http://schemas.openxmlformats.org/drawingml/2006/main" wrap="square" lIns="95250" tIns="38100" rIns="95250" bIns="38100" anchor="ctr"/>
          <a:lstStyle xmlns:a="http://schemas.openxmlformats.org/drawingml/2006/main"/>
          <a:p xmlns:a="http://schemas.openxmlformats.org/drawingml/2006/main">
            <a:pPr algn="l">
              <a:lnSpc>
                <a:spcPct val="102000"/>
              </a:lnSpc>
              <a:buNone/>
              <a:defRPr sz="720" b="0">
                <a:solidFill>
                  <a:srgbClr val="A9B4C7"/>
                </a:solidFill>
                <a:latin typeface="Aptos"/>
                <a:ea typeface="Aptos"/>
                <a:cs typeface="Aptos"/>
              </a:defRPr>
            </a:pPr>
            <a:r>
              <a:rPr sz="720" b="0">
                <a:solidFill>
                  <a:srgbClr val="A9B4C7"/>
                </a:solidFill>
                <a:latin typeface="Aptos"/>
                <a:ea typeface="Aptos"/>
                <a:cs typeface="Aptos"/>
              </a:rPr>
              <a:t>Strong custom fit</a:t>
            </a:r>
          </a:p>
          <a:p xmlns:a="http://schemas.openxmlformats.org/drawingml/2006/main">
            <a:pPr algn="l">
              <a:lnSpc>
                <a:spcPct val="102000"/>
              </a:lnSpc>
              <a:buNone/>
              <a:defRPr sz="720" b="0">
                <a:solidFill>
                  <a:srgbClr val="A9B4C7"/>
                </a:solidFill>
                <a:latin typeface="Aptos"/>
                <a:ea typeface="Aptos"/>
                <a:cs typeface="Aptos"/>
              </a:defRPr>
            </a:pPr>
            <a:r>
              <a:rPr sz="720" b="0">
                <a:solidFill>
                  <a:srgbClr val="A9B4C7"/>
                </a:solidFill>
                <a:latin typeface="Aptos"/>
                <a:ea typeface="Aptos"/>
                <a:cs typeface="Aptos"/>
              </a:rPr>
              <a:t>Needs sales proof</a:t>
            </a:r>
          </a:p>
        </p:txBody>
      </p:sp>
      <p:sp>
        <p:nvSpPr>
          <p:cNvPr id="14" name="">
            <a:extLst xmlns:a="http://schemas.openxmlformats.org/drawingml/2006/main">
              <a:ext uri="{FF2B5EF4-FFF2-40B4-BE49-F238E27FC236}">
                <a16:creationId xmlns:a16="http://schemas.microsoft.com/office/drawing/2014/main" id="{34478CA9-A257-462F-99CB-407E180C6DE1}"/>
              </a:ext>
            </a:extLst>
          </p:cNvPr>
          <p:cNvSpPr>
            <a:spLocks xmlns:a="http://schemas.openxmlformats.org/drawingml/2006/main" noGrp="1"/>
          </p:cNvSpPr>
          <p:nvPr/>
        </p:nvSpPr>
        <p:spPr>
          <a:xfrm xmlns:a="http://schemas.openxmlformats.org/drawingml/2006/main">
            <a:off x="5724525" y="2705100"/>
            <a:ext cx="2238375" cy="438150"/>
          </a:xfrm>
          <a:prstGeom xmlns:a="http://schemas.openxmlformats.org/drawingml/2006/main" prst="rect">
            <a:avLst/>
          </a:prstGeom>
          <a:solidFill xmlns:a="http://schemas.openxmlformats.org/drawingml/2006/main">
            <a:srgbClr val="11182A"/>
          </a:solidFill>
          <a:ln xmlns:a="http://schemas.openxmlformats.org/drawingml/2006/main" w="9525">
            <a:solidFill>
              <a:srgbClr val="2D3B55"/>
            </a:solidFill>
          </a:ln>
        </p:spPr>
        <p:txBody>
          <a:bodyPr xmlns:a="http://schemas.openxmlformats.org/drawingml/2006/main" wrap="square" lIns="95250" tIns="38100" rIns="95250" bIns="38100" anchor="ctr"/>
          <a:lstStyle xmlns:a="http://schemas.openxmlformats.org/drawingml/2006/main"/>
          <a:p xmlns:a="http://schemas.openxmlformats.org/drawingml/2006/main">
            <a:pPr algn="l">
              <a:lnSpc>
                <a:spcPct val="102000"/>
              </a:lnSpc>
              <a:buNone/>
              <a:defRPr sz="720" b="0">
                <a:solidFill>
                  <a:srgbClr val="A9B4C7"/>
                </a:solidFill>
                <a:latin typeface="Aptos"/>
                <a:ea typeface="Aptos"/>
                <a:cs typeface="Aptos"/>
              </a:defRPr>
            </a:pPr>
            <a:r>
              <a:rPr sz="720" b="0">
                <a:solidFill>
                  <a:srgbClr val="A9B4C7"/>
                </a:solidFill>
                <a:latin typeface="Aptos"/>
                <a:ea typeface="Aptos"/>
                <a:cs typeface="Aptos"/>
              </a:rPr>
              <a:t>CRM, operations, service, call-center workflows</a:t>
            </a:r>
          </a:p>
        </p:txBody>
      </p:sp>
      <p:sp>
        <p:nvSpPr>
          <p:cNvPr id="15" name="">
            <a:extLst xmlns:a="http://schemas.openxmlformats.org/drawingml/2006/main">
              <a:ext uri="{FF2B5EF4-FFF2-40B4-BE49-F238E27FC236}">
                <a16:creationId xmlns:a16="http://schemas.microsoft.com/office/drawing/2014/main" id="{0CBCEE6B-D2AF-438C-931F-85A6A4D0070A}"/>
              </a:ext>
            </a:extLst>
          </p:cNvPr>
          <p:cNvSpPr>
            <a:spLocks xmlns:a="http://schemas.openxmlformats.org/drawingml/2006/main" noGrp="1"/>
          </p:cNvSpPr>
          <p:nvPr/>
        </p:nvSpPr>
        <p:spPr>
          <a:xfrm xmlns:a="http://schemas.openxmlformats.org/drawingml/2006/main">
            <a:off x="7962900" y="2705100"/>
            <a:ext cx="3143250" cy="438150"/>
          </a:xfrm>
          <a:prstGeom xmlns:a="http://schemas.openxmlformats.org/drawingml/2006/main" prst="rect">
            <a:avLst/>
          </a:prstGeom>
          <a:solidFill xmlns:a="http://schemas.openxmlformats.org/drawingml/2006/main">
            <a:srgbClr val="11182A"/>
          </a:solidFill>
          <a:ln xmlns:a="http://schemas.openxmlformats.org/drawingml/2006/main" w="9525">
            <a:solidFill>
              <a:srgbClr val="2D3B55"/>
            </a:solidFill>
          </a:ln>
        </p:spPr>
        <p:txBody>
          <a:bodyPr xmlns:a="http://schemas.openxmlformats.org/drawingml/2006/main" wrap="square" lIns="95250" tIns="38100" rIns="95250" bIns="38100" anchor="ctr"/>
          <a:lstStyle xmlns:a="http://schemas.openxmlformats.org/drawingml/2006/main"/>
          <a:p xmlns:a="http://schemas.openxmlformats.org/drawingml/2006/main">
            <a:pPr algn="l">
              <a:lnSpc>
                <a:spcPct val="102000"/>
              </a:lnSpc>
              <a:buNone/>
              <a:defRPr sz="720" b="0">
                <a:solidFill>
                  <a:srgbClr val="F7F7FB"/>
                </a:solidFill>
                <a:latin typeface="Aptos"/>
                <a:ea typeface="Aptos"/>
                <a:cs typeface="Aptos"/>
              </a:defRPr>
            </a:pPr>
            <a:r>
              <a:rPr sz="720" b="0">
                <a:solidFill>
                  <a:srgbClr val="F7F7FB"/>
                </a:solidFill>
                <a:latin typeface="Aptos"/>
                <a:ea typeface="Aptos"/>
                <a:cs typeface="Aptos"/>
              </a:rPr>
              <a:t>Lower entry cost, setup support, migrations, Google Sheets, Odoo import, PBX events</a:t>
            </a:r>
          </a:p>
        </p:txBody>
      </p:sp>
      <p:sp>
        <p:nvSpPr>
          <p:cNvPr id="16" name="">
            <a:extLst xmlns:a="http://schemas.openxmlformats.org/drawingml/2006/main">
              <a:ext uri="{FF2B5EF4-FFF2-40B4-BE49-F238E27FC236}">
                <a16:creationId xmlns:a16="http://schemas.microsoft.com/office/drawing/2014/main" id="{EB7E628D-BB31-42BF-83F0-3977F2865092}"/>
              </a:ext>
            </a:extLst>
          </p:cNvPr>
          <p:cNvSpPr>
            <a:spLocks xmlns:a="http://schemas.openxmlformats.org/drawingml/2006/main" noGrp="1"/>
          </p:cNvSpPr>
          <p:nvPr/>
        </p:nvSpPr>
        <p:spPr>
          <a:xfrm xmlns:a="http://schemas.openxmlformats.org/drawingml/2006/main">
            <a:off x="628650" y="3143250"/>
            <a:ext cx="1428750" cy="438150"/>
          </a:xfrm>
          <a:prstGeom xmlns:a="http://schemas.openxmlformats.org/drawingml/2006/main" prst="rect">
            <a:avLst/>
          </a:prstGeom>
          <a:solidFill xmlns:a="http://schemas.openxmlformats.org/drawingml/2006/main">
            <a:srgbClr val="10182A"/>
          </a:solidFill>
          <a:ln xmlns:a="http://schemas.openxmlformats.org/drawingml/2006/main" w="9525">
            <a:solidFill>
              <a:srgbClr val="2D3B55"/>
            </a:solidFill>
          </a:ln>
        </p:spPr>
        <p:txBody>
          <a:bodyPr xmlns:a="http://schemas.openxmlformats.org/drawingml/2006/main" wrap="square" lIns="95250" tIns="38100" rIns="95250" bIns="38100" anchor="ctr"/>
          <a:lstStyle xmlns:a="http://schemas.openxmlformats.org/drawingml/2006/main"/>
          <a:p xmlns:a="http://schemas.openxmlformats.org/drawingml/2006/main">
            <a:pPr algn="l">
              <a:lnSpc>
                <a:spcPct val="102000"/>
              </a:lnSpc>
              <a:buNone/>
              <a:defRPr sz="863" b="1">
                <a:solidFill>
                  <a:srgbClr val="A9B4C7"/>
                </a:solidFill>
                <a:latin typeface="Aptos"/>
                <a:ea typeface="Aptos"/>
                <a:cs typeface="Aptos"/>
              </a:defRPr>
            </a:pPr>
            <a:r>
              <a:rPr sz="863" b="1">
                <a:solidFill>
                  <a:srgbClr val="A9B4C7"/>
                </a:solidFill>
                <a:latin typeface="Aptos"/>
                <a:ea typeface="Aptos"/>
                <a:cs typeface="Aptos"/>
              </a:rPr>
              <a:t>Odoo</a:t>
            </a:r>
          </a:p>
        </p:txBody>
      </p:sp>
      <p:sp>
        <p:nvSpPr>
          <p:cNvPr id="17" name="">
            <a:extLst xmlns:a="http://schemas.openxmlformats.org/drawingml/2006/main">
              <a:ext uri="{FF2B5EF4-FFF2-40B4-BE49-F238E27FC236}">
                <a16:creationId xmlns:a16="http://schemas.microsoft.com/office/drawing/2014/main" id="{8500BD28-DDA6-48F9-8A96-81239E7A5CDB}"/>
              </a:ext>
            </a:extLst>
          </p:cNvPr>
          <p:cNvSpPr>
            <a:spLocks xmlns:a="http://schemas.openxmlformats.org/drawingml/2006/main" noGrp="1"/>
          </p:cNvSpPr>
          <p:nvPr/>
        </p:nvSpPr>
        <p:spPr>
          <a:xfrm xmlns:a="http://schemas.openxmlformats.org/drawingml/2006/main">
            <a:off x="2057400" y="3143250"/>
            <a:ext cx="1857375" cy="438150"/>
          </a:xfrm>
          <a:prstGeom xmlns:a="http://schemas.openxmlformats.org/drawingml/2006/main" prst="rect">
            <a:avLst/>
          </a:prstGeom>
          <a:solidFill xmlns:a="http://schemas.openxmlformats.org/drawingml/2006/main">
            <a:srgbClr val="10182A"/>
          </a:solidFill>
          <a:ln xmlns:a="http://schemas.openxmlformats.org/drawingml/2006/main" w="9525">
            <a:solidFill>
              <a:srgbClr val="2D3B55"/>
            </a:solidFill>
          </a:ln>
        </p:spPr>
        <p:txBody>
          <a:bodyPr xmlns:a="http://schemas.openxmlformats.org/drawingml/2006/main" wrap="square" lIns="95250" tIns="38100" rIns="95250" bIns="38100" anchor="ctr"/>
          <a:lstStyle xmlns:a="http://schemas.openxmlformats.org/drawingml/2006/main"/>
          <a:p xmlns:a="http://schemas.openxmlformats.org/drawingml/2006/main">
            <a:pPr algn="l">
              <a:lnSpc>
                <a:spcPct val="102000"/>
              </a:lnSpc>
              <a:buNone/>
              <a:defRPr sz="720" b="0">
                <a:solidFill>
                  <a:srgbClr val="A9B4C7"/>
                </a:solidFill>
                <a:latin typeface="Aptos"/>
                <a:ea typeface="Aptos"/>
                <a:cs typeface="Aptos"/>
              </a:defRPr>
            </a:pPr>
            <a:r>
              <a:rPr sz="720" b="0">
                <a:solidFill>
                  <a:srgbClr val="A9B4C7"/>
                </a:solidFill>
                <a:latin typeface="Aptos"/>
                <a:ea typeface="Aptos"/>
                <a:cs typeface="Aptos"/>
              </a:rPr>
              <a:t>$31.10 to $61 per user monthly</a:t>
            </a:r>
          </a:p>
        </p:txBody>
      </p:sp>
      <p:sp>
        <p:nvSpPr>
          <p:cNvPr id="18" name="">
            <a:extLst xmlns:a="http://schemas.openxmlformats.org/drawingml/2006/main">
              <a:ext uri="{FF2B5EF4-FFF2-40B4-BE49-F238E27FC236}">
                <a16:creationId xmlns:a16="http://schemas.microsoft.com/office/drawing/2014/main" id="{FB6325C9-64CE-46ED-B851-DA3E588E3EE2}"/>
              </a:ext>
            </a:extLst>
          </p:cNvPr>
          <p:cNvSpPr>
            <a:spLocks xmlns:a="http://schemas.openxmlformats.org/drawingml/2006/main" noGrp="1"/>
          </p:cNvSpPr>
          <p:nvPr/>
        </p:nvSpPr>
        <p:spPr>
          <a:xfrm xmlns:a="http://schemas.openxmlformats.org/drawingml/2006/main">
            <a:off x="3914775" y="3143250"/>
            <a:ext cx="1809750" cy="438150"/>
          </a:xfrm>
          <a:prstGeom xmlns:a="http://schemas.openxmlformats.org/drawingml/2006/main" prst="rect">
            <a:avLst/>
          </a:prstGeom>
          <a:solidFill xmlns:a="http://schemas.openxmlformats.org/drawingml/2006/main">
            <a:srgbClr val="10182A"/>
          </a:solidFill>
          <a:ln xmlns:a="http://schemas.openxmlformats.org/drawingml/2006/main" w="9525">
            <a:solidFill>
              <a:srgbClr val="2D3B55"/>
            </a:solidFill>
          </a:ln>
        </p:spPr>
        <p:txBody>
          <a:bodyPr xmlns:a="http://schemas.openxmlformats.org/drawingml/2006/main" wrap="square" lIns="95250" tIns="38100" rIns="95250" bIns="38100" anchor="ctr"/>
          <a:lstStyle xmlns:a="http://schemas.openxmlformats.org/drawingml/2006/main"/>
          <a:p xmlns:a="http://schemas.openxmlformats.org/drawingml/2006/main">
            <a:pPr algn="l">
              <a:lnSpc>
                <a:spcPct val="102000"/>
              </a:lnSpc>
              <a:buNone/>
              <a:defRPr sz="720" b="0">
                <a:solidFill>
                  <a:srgbClr val="A9B4C7"/>
                </a:solidFill>
                <a:latin typeface="Aptos"/>
                <a:ea typeface="Aptos"/>
                <a:cs typeface="Aptos"/>
              </a:defRPr>
            </a:pPr>
            <a:r>
              <a:rPr sz="720" b="0">
                <a:solidFill>
                  <a:srgbClr val="A9B4C7"/>
                </a:solidFill>
                <a:latin typeface="Aptos"/>
                <a:ea typeface="Aptos"/>
                <a:cs typeface="Aptos"/>
              </a:rPr>
              <a:t>Mature ERP suite</a:t>
            </a:r>
          </a:p>
        </p:txBody>
      </p:sp>
      <p:sp>
        <p:nvSpPr>
          <p:cNvPr id="19" name="">
            <a:extLst xmlns:a="http://schemas.openxmlformats.org/drawingml/2006/main">
              <a:ext uri="{FF2B5EF4-FFF2-40B4-BE49-F238E27FC236}">
                <a16:creationId xmlns:a16="http://schemas.microsoft.com/office/drawing/2014/main" id="{E439E197-FFA6-4471-B7ED-2AE38D00AF94}"/>
              </a:ext>
            </a:extLst>
          </p:cNvPr>
          <p:cNvSpPr>
            <a:spLocks xmlns:a="http://schemas.openxmlformats.org/drawingml/2006/main" noGrp="1"/>
          </p:cNvSpPr>
          <p:nvPr/>
        </p:nvSpPr>
        <p:spPr>
          <a:xfrm xmlns:a="http://schemas.openxmlformats.org/drawingml/2006/main">
            <a:off x="5724525" y="3143250"/>
            <a:ext cx="2238375" cy="438150"/>
          </a:xfrm>
          <a:prstGeom xmlns:a="http://schemas.openxmlformats.org/drawingml/2006/main" prst="rect">
            <a:avLst/>
          </a:prstGeom>
          <a:solidFill xmlns:a="http://schemas.openxmlformats.org/drawingml/2006/main">
            <a:srgbClr val="10182A"/>
          </a:solidFill>
          <a:ln xmlns:a="http://schemas.openxmlformats.org/drawingml/2006/main" w="9525">
            <a:solidFill>
              <a:srgbClr val="2D3B55"/>
            </a:solidFill>
          </a:ln>
        </p:spPr>
        <p:txBody>
          <a:bodyPr xmlns:a="http://schemas.openxmlformats.org/drawingml/2006/main" wrap="square" lIns="95250" tIns="38100" rIns="95250" bIns="38100" anchor="ctr"/>
          <a:lstStyle xmlns:a="http://schemas.openxmlformats.org/drawingml/2006/main"/>
          <a:p xmlns:a="http://schemas.openxmlformats.org/drawingml/2006/main">
            <a:pPr algn="l">
              <a:lnSpc>
                <a:spcPct val="102000"/>
              </a:lnSpc>
              <a:buNone/>
              <a:defRPr sz="720" b="0">
                <a:solidFill>
                  <a:srgbClr val="A9B4C7"/>
                </a:solidFill>
                <a:latin typeface="Aptos"/>
                <a:ea typeface="Aptos"/>
                <a:cs typeface="Aptos"/>
              </a:defRPr>
            </a:pPr>
            <a:r>
              <a:rPr sz="720" b="0">
                <a:solidFill>
                  <a:srgbClr val="A9B4C7"/>
                </a:solidFill>
                <a:latin typeface="Aptos"/>
                <a:ea typeface="Aptos"/>
                <a:cs typeface="Aptos"/>
              </a:rPr>
              <a:t>Companies that want many departments on one suite</a:t>
            </a:r>
          </a:p>
        </p:txBody>
      </p:sp>
      <p:sp>
        <p:nvSpPr>
          <p:cNvPr id="20" name="">
            <a:extLst xmlns:a="http://schemas.openxmlformats.org/drawingml/2006/main">
              <a:ext uri="{FF2B5EF4-FFF2-40B4-BE49-F238E27FC236}">
                <a16:creationId xmlns:a16="http://schemas.microsoft.com/office/drawing/2014/main" id="{A6FEA7E7-ECD0-4BD3-92C3-C0A65AD30149}"/>
              </a:ext>
            </a:extLst>
          </p:cNvPr>
          <p:cNvSpPr>
            <a:spLocks xmlns:a="http://schemas.openxmlformats.org/drawingml/2006/main" noGrp="1"/>
          </p:cNvSpPr>
          <p:nvPr/>
        </p:nvSpPr>
        <p:spPr>
          <a:xfrm xmlns:a="http://schemas.openxmlformats.org/drawingml/2006/main">
            <a:off x="7962900" y="3143250"/>
            <a:ext cx="3143250" cy="438150"/>
          </a:xfrm>
          <a:prstGeom xmlns:a="http://schemas.openxmlformats.org/drawingml/2006/main" prst="rect">
            <a:avLst/>
          </a:prstGeom>
          <a:solidFill xmlns:a="http://schemas.openxmlformats.org/drawingml/2006/main">
            <a:srgbClr val="10182A"/>
          </a:solidFill>
          <a:ln xmlns:a="http://schemas.openxmlformats.org/drawingml/2006/main" w="9525">
            <a:solidFill>
              <a:srgbClr val="2D3B55"/>
            </a:solidFill>
          </a:ln>
        </p:spPr>
        <p:txBody>
          <a:bodyPr xmlns:a="http://schemas.openxmlformats.org/drawingml/2006/main" wrap="square" lIns="95250" tIns="38100" rIns="95250" bIns="38100" anchor="ctr"/>
          <a:lstStyle xmlns:a="http://schemas.openxmlformats.org/drawingml/2006/main"/>
          <a:p xmlns:a="http://schemas.openxmlformats.org/drawingml/2006/main">
            <a:pPr algn="l">
              <a:lnSpc>
                <a:spcPct val="102000"/>
              </a:lnSpc>
              <a:buNone/>
              <a:defRPr sz="720" b="0">
                <a:solidFill>
                  <a:srgbClr val="F7F7FB"/>
                </a:solidFill>
                <a:latin typeface="Aptos"/>
                <a:ea typeface="Aptos"/>
                <a:cs typeface="Aptos"/>
              </a:defRPr>
            </a:pPr>
            <a:r>
              <a:rPr sz="720" b="0">
                <a:solidFill>
                  <a:srgbClr val="F7F7FB"/>
                </a:solidFill>
                <a:latin typeface="Aptos"/>
                <a:ea typeface="Aptos"/>
                <a:cs typeface="Aptos"/>
              </a:rPr>
              <a:t>Position Vellumica when the client needs CRM/workflow first, not a full ERP project</a:t>
            </a:r>
          </a:p>
        </p:txBody>
      </p:sp>
      <p:sp>
        <p:nvSpPr>
          <p:cNvPr id="21" name="">
            <a:extLst xmlns:a="http://schemas.openxmlformats.org/drawingml/2006/main">
              <a:ext uri="{FF2B5EF4-FFF2-40B4-BE49-F238E27FC236}">
                <a16:creationId xmlns:a16="http://schemas.microsoft.com/office/drawing/2014/main" id="{DA83D63A-A209-4AF5-BC69-92655C9D161E}"/>
              </a:ext>
            </a:extLst>
          </p:cNvPr>
          <p:cNvSpPr>
            <a:spLocks xmlns:a="http://schemas.openxmlformats.org/drawingml/2006/main" noGrp="1"/>
          </p:cNvSpPr>
          <p:nvPr/>
        </p:nvSpPr>
        <p:spPr>
          <a:xfrm xmlns:a="http://schemas.openxmlformats.org/drawingml/2006/main">
            <a:off x="628650" y="3581400"/>
            <a:ext cx="1428750" cy="438150"/>
          </a:xfrm>
          <a:prstGeom xmlns:a="http://schemas.openxmlformats.org/drawingml/2006/main" prst="rect">
            <a:avLst/>
          </a:prstGeom>
          <a:solidFill xmlns:a="http://schemas.openxmlformats.org/drawingml/2006/main">
            <a:srgbClr val="11182A"/>
          </a:solidFill>
          <a:ln xmlns:a="http://schemas.openxmlformats.org/drawingml/2006/main" w="9525">
            <a:solidFill>
              <a:srgbClr val="2D3B55"/>
            </a:solidFill>
          </a:ln>
        </p:spPr>
        <p:txBody>
          <a:bodyPr xmlns:a="http://schemas.openxmlformats.org/drawingml/2006/main" wrap="square" lIns="95250" tIns="38100" rIns="95250" bIns="38100" anchor="ctr"/>
          <a:lstStyle xmlns:a="http://schemas.openxmlformats.org/drawingml/2006/main"/>
          <a:p xmlns:a="http://schemas.openxmlformats.org/drawingml/2006/main">
            <a:pPr algn="l">
              <a:lnSpc>
                <a:spcPct val="102000"/>
              </a:lnSpc>
              <a:buNone/>
              <a:defRPr sz="863" b="1">
                <a:solidFill>
                  <a:srgbClr val="A9B4C7"/>
                </a:solidFill>
                <a:latin typeface="Aptos"/>
                <a:ea typeface="Aptos"/>
                <a:cs typeface="Aptos"/>
              </a:defRPr>
            </a:pPr>
            <a:r>
              <a:rPr sz="863" b="1">
                <a:solidFill>
                  <a:srgbClr val="A9B4C7"/>
                </a:solidFill>
                <a:latin typeface="Aptos"/>
                <a:ea typeface="Aptos"/>
                <a:cs typeface="Aptos"/>
              </a:rPr>
              <a:t>Salesforce</a:t>
            </a:r>
          </a:p>
        </p:txBody>
      </p:sp>
      <p:sp>
        <p:nvSpPr>
          <p:cNvPr id="22" name="">
            <a:extLst xmlns:a="http://schemas.openxmlformats.org/drawingml/2006/main">
              <a:ext uri="{FF2B5EF4-FFF2-40B4-BE49-F238E27FC236}">
                <a16:creationId xmlns:a16="http://schemas.microsoft.com/office/drawing/2014/main" id="{E3B40319-7900-45CF-B561-1BA90F8F97BB}"/>
              </a:ext>
            </a:extLst>
          </p:cNvPr>
          <p:cNvSpPr>
            <a:spLocks xmlns:a="http://schemas.openxmlformats.org/drawingml/2006/main" noGrp="1"/>
          </p:cNvSpPr>
          <p:nvPr/>
        </p:nvSpPr>
        <p:spPr>
          <a:xfrm xmlns:a="http://schemas.openxmlformats.org/drawingml/2006/main">
            <a:off x="2057400" y="3581400"/>
            <a:ext cx="1857375" cy="438150"/>
          </a:xfrm>
          <a:prstGeom xmlns:a="http://schemas.openxmlformats.org/drawingml/2006/main" prst="rect">
            <a:avLst/>
          </a:prstGeom>
          <a:solidFill xmlns:a="http://schemas.openxmlformats.org/drawingml/2006/main">
            <a:srgbClr val="11182A"/>
          </a:solidFill>
          <a:ln xmlns:a="http://schemas.openxmlformats.org/drawingml/2006/main" w="9525">
            <a:solidFill>
              <a:srgbClr val="2D3B55"/>
            </a:solidFill>
          </a:ln>
        </p:spPr>
        <p:txBody>
          <a:bodyPr xmlns:a="http://schemas.openxmlformats.org/drawingml/2006/main" wrap="square" lIns="95250" tIns="38100" rIns="95250" bIns="38100" anchor="ctr"/>
          <a:lstStyle xmlns:a="http://schemas.openxmlformats.org/drawingml/2006/main"/>
          <a:p xmlns:a="http://schemas.openxmlformats.org/drawingml/2006/main">
            <a:pPr algn="l">
              <a:lnSpc>
                <a:spcPct val="102000"/>
              </a:lnSpc>
              <a:buNone/>
              <a:defRPr sz="720" b="0">
                <a:solidFill>
                  <a:srgbClr val="A9B4C7"/>
                </a:solidFill>
                <a:latin typeface="Aptos"/>
                <a:ea typeface="Aptos"/>
                <a:cs typeface="Aptos"/>
              </a:defRPr>
            </a:pPr>
            <a:r>
              <a:rPr sz="720" b="0">
                <a:solidFill>
                  <a:srgbClr val="A9B4C7"/>
                </a:solidFill>
                <a:latin typeface="Aptos"/>
                <a:ea typeface="Aptos"/>
                <a:cs typeface="Aptos"/>
              </a:rPr>
              <a:t>$25 to $550 per user monthly</a:t>
            </a:r>
          </a:p>
        </p:txBody>
      </p:sp>
      <p:sp>
        <p:nvSpPr>
          <p:cNvPr id="23" name="">
            <a:extLst xmlns:a="http://schemas.openxmlformats.org/drawingml/2006/main">
              <a:ext uri="{FF2B5EF4-FFF2-40B4-BE49-F238E27FC236}">
                <a16:creationId xmlns:a16="http://schemas.microsoft.com/office/drawing/2014/main" id="{1DA683EF-EDED-4140-AF96-4FA6368F583F}"/>
              </a:ext>
            </a:extLst>
          </p:cNvPr>
          <p:cNvSpPr>
            <a:spLocks xmlns:a="http://schemas.openxmlformats.org/drawingml/2006/main" noGrp="1"/>
          </p:cNvSpPr>
          <p:nvPr/>
        </p:nvSpPr>
        <p:spPr>
          <a:xfrm xmlns:a="http://schemas.openxmlformats.org/drawingml/2006/main">
            <a:off x="3914775" y="3581400"/>
            <a:ext cx="1809750" cy="438150"/>
          </a:xfrm>
          <a:prstGeom xmlns:a="http://schemas.openxmlformats.org/drawingml/2006/main" prst="rect">
            <a:avLst/>
          </a:prstGeom>
          <a:solidFill xmlns:a="http://schemas.openxmlformats.org/drawingml/2006/main">
            <a:srgbClr val="11182A"/>
          </a:solidFill>
          <a:ln xmlns:a="http://schemas.openxmlformats.org/drawingml/2006/main" w="9525">
            <a:solidFill>
              <a:srgbClr val="2D3B55"/>
            </a:solidFill>
          </a:ln>
        </p:spPr>
        <p:txBody>
          <a:bodyPr xmlns:a="http://schemas.openxmlformats.org/drawingml/2006/main" wrap="square" lIns="95250" tIns="38100" rIns="95250" bIns="38100" anchor="ctr"/>
          <a:lstStyle xmlns:a="http://schemas.openxmlformats.org/drawingml/2006/main"/>
          <a:p xmlns:a="http://schemas.openxmlformats.org/drawingml/2006/main">
            <a:pPr algn="l">
              <a:lnSpc>
                <a:spcPct val="102000"/>
              </a:lnSpc>
              <a:buNone/>
              <a:defRPr sz="720" b="0">
                <a:solidFill>
                  <a:srgbClr val="A9B4C7"/>
                </a:solidFill>
                <a:latin typeface="Aptos"/>
                <a:ea typeface="Aptos"/>
                <a:cs typeface="Aptos"/>
              </a:defRPr>
            </a:pPr>
            <a:r>
              <a:rPr sz="720" b="0">
                <a:solidFill>
                  <a:srgbClr val="A9B4C7"/>
                </a:solidFill>
                <a:latin typeface="Aptos"/>
                <a:ea typeface="Aptos"/>
                <a:cs typeface="Aptos"/>
              </a:rPr>
              <a:t>Enterprise CRM leader</a:t>
            </a:r>
          </a:p>
        </p:txBody>
      </p:sp>
      <p:sp>
        <p:nvSpPr>
          <p:cNvPr id="24" name="">
            <a:extLst xmlns:a="http://schemas.openxmlformats.org/drawingml/2006/main">
              <a:ext uri="{FF2B5EF4-FFF2-40B4-BE49-F238E27FC236}">
                <a16:creationId xmlns:a16="http://schemas.microsoft.com/office/drawing/2014/main" id="{BE069ACB-E819-4DBA-B926-E9FBF2D69A93}"/>
              </a:ext>
            </a:extLst>
          </p:cNvPr>
          <p:cNvSpPr>
            <a:spLocks xmlns:a="http://schemas.openxmlformats.org/drawingml/2006/main" noGrp="1"/>
          </p:cNvSpPr>
          <p:nvPr/>
        </p:nvSpPr>
        <p:spPr>
          <a:xfrm xmlns:a="http://schemas.openxmlformats.org/drawingml/2006/main">
            <a:off x="5724525" y="3581400"/>
            <a:ext cx="2238375" cy="438150"/>
          </a:xfrm>
          <a:prstGeom xmlns:a="http://schemas.openxmlformats.org/drawingml/2006/main" prst="rect">
            <a:avLst/>
          </a:prstGeom>
          <a:solidFill xmlns:a="http://schemas.openxmlformats.org/drawingml/2006/main">
            <a:srgbClr val="11182A"/>
          </a:solidFill>
          <a:ln xmlns:a="http://schemas.openxmlformats.org/drawingml/2006/main" w="9525">
            <a:solidFill>
              <a:srgbClr val="2D3B55"/>
            </a:solidFill>
          </a:ln>
        </p:spPr>
        <p:txBody>
          <a:bodyPr xmlns:a="http://schemas.openxmlformats.org/drawingml/2006/main" wrap="square" lIns="95250" tIns="38100" rIns="95250" bIns="38100" anchor="ctr"/>
          <a:lstStyle xmlns:a="http://schemas.openxmlformats.org/drawingml/2006/main"/>
          <a:p xmlns:a="http://schemas.openxmlformats.org/drawingml/2006/main">
            <a:pPr algn="l">
              <a:lnSpc>
                <a:spcPct val="102000"/>
              </a:lnSpc>
              <a:buNone/>
              <a:defRPr sz="720" b="0">
                <a:solidFill>
                  <a:srgbClr val="A9B4C7"/>
                </a:solidFill>
                <a:latin typeface="Aptos"/>
                <a:ea typeface="Aptos"/>
                <a:cs typeface="Aptos"/>
              </a:defRPr>
            </a:pPr>
            <a:r>
              <a:rPr sz="720" b="0">
                <a:solidFill>
                  <a:srgbClr val="A9B4C7"/>
                </a:solidFill>
                <a:latin typeface="Aptos"/>
                <a:ea typeface="Aptos"/>
                <a:cs typeface="Aptos"/>
              </a:rPr>
              <a:t>Large sales organizations with admin capacity</a:t>
            </a:r>
          </a:p>
        </p:txBody>
      </p:sp>
      <p:sp>
        <p:nvSpPr>
          <p:cNvPr id="25" name="">
            <a:extLst xmlns:a="http://schemas.openxmlformats.org/drawingml/2006/main">
              <a:ext uri="{FF2B5EF4-FFF2-40B4-BE49-F238E27FC236}">
                <a16:creationId xmlns:a16="http://schemas.microsoft.com/office/drawing/2014/main" id="{3F609AEF-3114-4424-A9B6-71CB7974C4DF}"/>
              </a:ext>
            </a:extLst>
          </p:cNvPr>
          <p:cNvSpPr>
            <a:spLocks xmlns:a="http://schemas.openxmlformats.org/drawingml/2006/main" noGrp="1"/>
          </p:cNvSpPr>
          <p:nvPr/>
        </p:nvSpPr>
        <p:spPr>
          <a:xfrm xmlns:a="http://schemas.openxmlformats.org/drawingml/2006/main">
            <a:off x="7962900" y="3581400"/>
            <a:ext cx="3143250" cy="438150"/>
          </a:xfrm>
          <a:prstGeom xmlns:a="http://schemas.openxmlformats.org/drawingml/2006/main" prst="rect">
            <a:avLst/>
          </a:prstGeom>
          <a:solidFill xmlns:a="http://schemas.openxmlformats.org/drawingml/2006/main">
            <a:srgbClr val="11182A"/>
          </a:solidFill>
          <a:ln xmlns:a="http://schemas.openxmlformats.org/drawingml/2006/main" w="9525">
            <a:solidFill>
              <a:srgbClr val="2D3B55"/>
            </a:solidFill>
          </a:ln>
        </p:spPr>
        <p:txBody>
          <a:bodyPr xmlns:a="http://schemas.openxmlformats.org/drawingml/2006/main" wrap="square" lIns="95250" tIns="38100" rIns="95250" bIns="38100" anchor="ctr"/>
          <a:lstStyle xmlns:a="http://schemas.openxmlformats.org/drawingml/2006/main"/>
          <a:p xmlns:a="http://schemas.openxmlformats.org/drawingml/2006/main">
            <a:pPr algn="l">
              <a:lnSpc>
                <a:spcPct val="102000"/>
              </a:lnSpc>
              <a:buNone/>
              <a:defRPr sz="720" b="0">
                <a:solidFill>
                  <a:srgbClr val="F7F7FB"/>
                </a:solidFill>
                <a:latin typeface="Aptos"/>
                <a:ea typeface="Aptos"/>
                <a:cs typeface="Aptos"/>
              </a:defRPr>
            </a:pPr>
            <a:r>
              <a:rPr sz="720" b="0">
                <a:solidFill>
                  <a:srgbClr val="F7F7FB"/>
                </a:solidFill>
                <a:latin typeface="Aptos"/>
                <a:ea typeface="Aptos"/>
                <a:cs typeface="Aptos"/>
              </a:rPr>
              <a:t>Position Vellumica as lighter, more direct and easier for smaller teams</a:t>
            </a:r>
          </a:p>
        </p:txBody>
      </p:sp>
      <p:sp>
        <p:nvSpPr>
          <p:cNvPr id="26" name="">
            <a:extLst xmlns:a="http://schemas.openxmlformats.org/drawingml/2006/main">
              <a:ext uri="{FF2B5EF4-FFF2-40B4-BE49-F238E27FC236}">
                <a16:creationId xmlns:a16="http://schemas.microsoft.com/office/drawing/2014/main" id="{205E413B-60F3-44CF-B9AB-F2E36F0ADD09}"/>
              </a:ext>
            </a:extLst>
          </p:cNvPr>
          <p:cNvSpPr>
            <a:spLocks xmlns:a="http://schemas.openxmlformats.org/drawingml/2006/main" noGrp="1"/>
          </p:cNvSpPr>
          <p:nvPr/>
        </p:nvSpPr>
        <p:spPr>
          <a:xfrm xmlns:a="http://schemas.openxmlformats.org/drawingml/2006/main">
            <a:off x="628650" y="4019550"/>
            <a:ext cx="1428750" cy="438150"/>
          </a:xfrm>
          <a:prstGeom xmlns:a="http://schemas.openxmlformats.org/drawingml/2006/main" prst="rect">
            <a:avLst/>
          </a:prstGeom>
          <a:solidFill xmlns:a="http://schemas.openxmlformats.org/drawingml/2006/main">
            <a:srgbClr val="10182A"/>
          </a:solidFill>
          <a:ln xmlns:a="http://schemas.openxmlformats.org/drawingml/2006/main" w="9525">
            <a:solidFill>
              <a:srgbClr val="2D3B55"/>
            </a:solidFill>
          </a:ln>
        </p:spPr>
        <p:txBody>
          <a:bodyPr xmlns:a="http://schemas.openxmlformats.org/drawingml/2006/main" wrap="square" lIns="95250" tIns="38100" rIns="95250" bIns="38100" anchor="ctr"/>
          <a:lstStyle xmlns:a="http://schemas.openxmlformats.org/drawingml/2006/main"/>
          <a:p xmlns:a="http://schemas.openxmlformats.org/drawingml/2006/main">
            <a:pPr algn="l">
              <a:lnSpc>
                <a:spcPct val="102000"/>
              </a:lnSpc>
              <a:buNone/>
              <a:defRPr sz="863" b="1">
                <a:solidFill>
                  <a:srgbClr val="A9B4C7"/>
                </a:solidFill>
                <a:latin typeface="Aptos"/>
                <a:ea typeface="Aptos"/>
                <a:cs typeface="Aptos"/>
              </a:defRPr>
            </a:pPr>
            <a:r>
              <a:rPr sz="863" b="1">
                <a:solidFill>
                  <a:srgbClr val="A9B4C7"/>
                </a:solidFill>
                <a:latin typeface="Aptos"/>
                <a:ea typeface="Aptos"/>
                <a:cs typeface="Aptos"/>
              </a:rPr>
              <a:t>HubSpot</a:t>
            </a:r>
          </a:p>
        </p:txBody>
      </p:sp>
      <p:sp>
        <p:nvSpPr>
          <p:cNvPr id="27" name="">
            <a:extLst xmlns:a="http://schemas.openxmlformats.org/drawingml/2006/main">
              <a:ext uri="{FF2B5EF4-FFF2-40B4-BE49-F238E27FC236}">
                <a16:creationId xmlns:a16="http://schemas.microsoft.com/office/drawing/2014/main" id="{37860F35-F231-47D8-A5AD-3870D23DAF7F}"/>
              </a:ext>
            </a:extLst>
          </p:cNvPr>
          <p:cNvSpPr>
            <a:spLocks xmlns:a="http://schemas.openxmlformats.org/drawingml/2006/main" noGrp="1"/>
          </p:cNvSpPr>
          <p:nvPr/>
        </p:nvSpPr>
        <p:spPr>
          <a:xfrm xmlns:a="http://schemas.openxmlformats.org/drawingml/2006/main">
            <a:off x="2057400" y="4019550"/>
            <a:ext cx="1857375" cy="438150"/>
          </a:xfrm>
          <a:prstGeom xmlns:a="http://schemas.openxmlformats.org/drawingml/2006/main" prst="rect">
            <a:avLst/>
          </a:prstGeom>
          <a:solidFill xmlns:a="http://schemas.openxmlformats.org/drawingml/2006/main">
            <a:srgbClr val="10182A"/>
          </a:solidFill>
          <a:ln xmlns:a="http://schemas.openxmlformats.org/drawingml/2006/main" w="9525">
            <a:solidFill>
              <a:srgbClr val="2D3B55"/>
            </a:solidFill>
          </a:ln>
        </p:spPr>
        <p:txBody>
          <a:bodyPr xmlns:a="http://schemas.openxmlformats.org/drawingml/2006/main" wrap="square" lIns="95250" tIns="38100" rIns="95250" bIns="38100" anchor="ctr"/>
          <a:lstStyle xmlns:a="http://schemas.openxmlformats.org/drawingml/2006/main"/>
          <a:p xmlns:a="http://schemas.openxmlformats.org/drawingml/2006/main">
            <a:pPr algn="l">
              <a:lnSpc>
                <a:spcPct val="102000"/>
              </a:lnSpc>
              <a:buNone/>
              <a:defRPr sz="720" b="0">
                <a:solidFill>
                  <a:srgbClr val="A9B4C7"/>
                </a:solidFill>
                <a:latin typeface="Aptos"/>
                <a:ea typeface="Aptos"/>
                <a:cs typeface="Aptos"/>
              </a:defRPr>
            </a:pPr>
            <a:r>
              <a:rPr sz="720" b="0">
                <a:solidFill>
                  <a:srgbClr val="A9B4C7"/>
                </a:solidFill>
                <a:latin typeface="Aptos"/>
                <a:ea typeface="Aptos"/>
                <a:cs typeface="Aptos"/>
              </a:rPr>
              <a:t>Free, Starter from $7/seat</a:t>
            </a:r>
          </a:p>
          <a:p xmlns:a="http://schemas.openxmlformats.org/drawingml/2006/main">
            <a:pPr algn="l">
              <a:lnSpc>
                <a:spcPct val="102000"/>
              </a:lnSpc>
              <a:buNone/>
              <a:defRPr sz="720" b="0">
                <a:solidFill>
                  <a:srgbClr val="A9B4C7"/>
                </a:solidFill>
                <a:latin typeface="Aptos"/>
                <a:ea typeface="Aptos"/>
                <a:cs typeface="Aptos"/>
              </a:defRPr>
            </a:pPr>
            <a:r>
              <a:rPr sz="720" b="0">
                <a:solidFill>
                  <a:srgbClr val="A9B4C7"/>
                </a:solidFill>
                <a:latin typeface="Aptos"/>
                <a:ea typeface="Aptos"/>
                <a:cs typeface="Aptos"/>
              </a:rPr>
              <a:t>Pro from $1,300/month</a:t>
            </a:r>
          </a:p>
        </p:txBody>
      </p:sp>
      <p:sp>
        <p:nvSpPr>
          <p:cNvPr id="28" name="">
            <a:extLst xmlns:a="http://schemas.openxmlformats.org/drawingml/2006/main">
              <a:ext uri="{FF2B5EF4-FFF2-40B4-BE49-F238E27FC236}">
                <a16:creationId xmlns:a16="http://schemas.microsoft.com/office/drawing/2014/main" id="{1DB76F73-D3A7-4EFC-AFF0-139040A55C4D}"/>
              </a:ext>
            </a:extLst>
          </p:cNvPr>
          <p:cNvSpPr>
            <a:spLocks xmlns:a="http://schemas.openxmlformats.org/drawingml/2006/main" noGrp="1"/>
          </p:cNvSpPr>
          <p:nvPr/>
        </p:nvSpPr>
        <p:spPr>
          <a:xfrm xmlns:a="http://schemas.openxmlformats.org/drawingml/2006/main">
            <a:off x="3914775" y="4019550"/>
            <a:ext cx="1809750" cy="438150"/>
          </a:xfrm>
          <a:prstGeom xmlns:a="http://schemas.openxmlformats.org/drawingml/2006/main" prst="rect">
            <a:avLst/>
          </a:prstGeom>
          <a:solidFill xmlns:a="http://schemas.openxmlformats.org/drawingml/2006/main">
            <a:srgbClr val="10182A"/>
          </a:solidFill>
          <a:ln xmlns:a="http://schemas.openxmlformats.org/drawingml/2006/main" w="9525">
            <a:solidFill>
              <a:srgbClr val="2D3B55"/>
            </a:solidFill>
          </a:ln>
        </p:spPr>
        <p:txBody>
          <a:bodyPr xmlns:a="http://schemas.openxmlformats.org/drawingml/2006/main" wrap="square" lIns="95250" tIns="38100" rIns="95250" bIns="38100" anchor="ctr"/>
          <a:lstStyle xmlns:a="http://schemas.openxmlformats.org/drawingml/2006/main"/>
          <a:p xmlns:a="http://schemas.openxmlformats.org/drawingml/2006/main">
            <a:pPr algn="l">
              <a:lnSpc>
                <a:spcPct val="102000"/>
              </a:lnSpc>
              <a:buNone/>
              <a:defRPr sz="720" b="0">
                <a:solidFill>
                  <a:srgbClr val="A9B4C7"/>
                </a:solidFill>
                <a:latin typeface="Aptos"/>
                <a:ea typeface="Aptos"/>
                <a:cs typeface="Aptos"/>
              </a:defRPr>
            </a:pPr>
            <a:r>
              <a:rPr sz="720" b="0">
                <a:solidFill>
                  <a:srgbClr val="A9B4C7"/>
                </a:solidFill>
                <a:latin typeface="Aptos"/>
                <a:ea typeface="Aptos"/>
                <a:cs typeface="Aptos"/>
              </a:rPr>
              <a:t>Polished customer platform</a:t>
            </a:r>
          </a:p>
        </p:txBody>
      </p:sp>
      <p:sp>
        <p:nvSpPr>
          <p:cNvPr id="29" name="">
            <a:extLst xmlns:a="http://schemas.openxmlformats.org/drawingml/2006/main">
              <a:ext uri="{FF2B5EF4-FFF2-40B4-BE49-F238E27FC236}">
                <a16:creationId xmlns:a16="http://schemas.microsoft.com/office/drawing/2014/main" id="{5BE0E1DD-FF99-4E9A-9EFA-D72EE91D4AF3}"/>
              </a:ext>
            </a:extLst>
          </p:cNvPr>
          <p:cNvSpPr>
            <a:spLocks xmlns:a="http://schemas.openxmlformats.org/drawingml/2006/main" noGrp="1"/>
          </p:cNvSpPr>
          <p:nvPr/>
        </p:nvSpPr>
        <p:spPr>
          <a:xfrm xmlns:a="http://schemas.openxmlformats.org/drawingml/2006/main">
            <a:off x="5724525" y="4019550"/>
            <a:ext cx="2238375" cy="438150"/>
          </a:xfrm>
          <a:prstGeom xmlns:a="http://schemas.openxmlformats.org/drawingml/2006/main" prst="rect">
            <a:avLst/>
          </a:prstGeom>
          <a:solidFill xmlns:a="http://schemas.openxmlformats.org/drawingml/2006/main">
            <a:srgbClr val="10182A"/>
          </a:solidFill>
          <a:ln xmlns:a="http://schemas.openxmlformats.org/drawingml/2006/main" w="9525">
            <a:solidFill>
              <a:srgbClr val="2D3B55"/>
            </a:solidFill>
          </a:ln>
        </p:spPr>
        <p:txBody>
          <a:bodyPr xmlns:a="http://schemas.openxmlformats.org/drawingml/2006/main" wrap="square" lIns="95250" tIns="38100" rIns="95250" bIns="38100" anchor="ctr"/>
          <a:lstStyle xmlns:a="http://schemas.openxmlformats.org/drawingml/2006/main"/>
          <a:p xmlns:a="http://schemas.openxmlformats.org/drawingml/2006/main">
            <a:pPr algn="l">
              <a:lnSpc>
                <a:spcPct val="102000"/>
              </a:lnSpc>
              <a:buNone/>
              <a:defRPr sz="720" b="0">
                <a:solidFill>
                  <a:srgbClr val="A9B4C7"/>
                </a:solidFill>
                <a:latin typeface="Aptos"/>
                <a:ea typeface="Aptos"/>
                <a:cs typeface="Aptos"/>
              </a:defRPr>
            </a:pPr>
            <a:r>
              <a:rPr sz="720" b="0">
                <a:solidFill>
                  <a:srgbClr val="A9B4C7"/>
                </a:solidFill>
                <a:latin typeface="Aptos"/>
                <a:ea typeface="Aptos"/>
                <a:cs typeface="Aptos"/>
              </a:rPr>
              <a:t>Marketing, sales and service teams</a:t>
            </a:r>
          </a:p>
        </p:txBody>
      </p:sp>
      <p:sp>
        <p:nvSpPr>
          <p:cNvPr id="30" name="">
            <a:extLst xmlns:a="http://schemas.openxmlformats.org/drawingml/2006/main">
              <a:ext uri="{FF2B5EF4-FFF2-40B4-BE49-F238E27FC236}">
                <a16:creationId xmlns:a16="http://schemas.microsoft.com/office/drawing/2014/main" id="{5FFD8B3A-510B-4234-B3F0-1F94DFA36443}"/>
              </a:ext>
            </a:extLst>
          </p:cNvPr>
          <p:cNvSpPr>
            <a:spLocks xmlns:a="http://schemas.openxmlformats.org/drawingml/2006/main" noGrp="1"/>
          </p:cNvSpPr>
          <p:nvPr/>
        </p:nvSpPr>
        <p:spPr>
          <a:xfrm xmlns:a="http://schemas.openxmlformats.org/drawingml/2006/main">
            <a:off x="7962900" y="4019550"/>
            <a:ext cx="3143250" cy="438150"/>
          </a:xfrm>
          <a:prstGeom xmlns:a="http://schemas.openxmlformats.org/drawingml/2006/main" prst="rect">
            <a:avLst/>
          </a:prstGeom>
          <a:solidFill xmlns:a="http://schemas.openxmlformats.org/drawingml/2006/main">
            <a:srgbClr val="10182A"/>
          </a:solidFill>
          <a:ln xmlns:a="http://schemas.openxmlformats.org/drawingml/2006/main" w="9525">
            <a:solidFill>
              <a:srgbClr val="2D3B55"/>
            </a:solidFill>
          </a:ln>
        </p:spPr>
        <p:txBody>
          <a:bodyPr xmlns:a="http://schemas.openxmlformats.org/drawingml/2006/main" wrap="square" lIns="95250" tIns="38100" rIns="95250" bIns="38100" anchor="ctr"/>
          <a:lstStyle xmlns:a="http://schemas.openxmlformats.org/drawingml/2006/main"/>
          <a:p xmlns:a="http://schemas.openxmlformats.org/drawingml/2006/main">
            <a:pPr algn="l">
              <a:lnSpc>
                <a:spcPct val="102000"/>
              </a:lnSpc>
              <a:buNone/>
              <a:defRPr sz="720" b="0">
                <a:solidFill>
                  <a:srgbClr val="F7F7FB"/>
                </a:solidFill>
                <a:latin typeface="Aptos"/>
                <a:ea typeface="Aptos"/>
                <a:cs typeface="Aptos"/>
              </a:defRPr>
            </a:pPr>
            <a:r>
              <a:rPr sz="720" b="0">
                <a:solidFill>
                  <a:srgbClr val="F7F7FB"/>
                </a:solidFill>
                <a:latin typeface="Aptos"/>
                <a:ea typeface="Aptos"/>
                <a:cs typeface="Aptos"/>
              </a:rPr>
              <a:t>Position Vellumica for custom internal workflows and local setup</a:t>
            </a:r>
          </a:p>
        </p:txBody>
      </p:sp>
      <p:sp>
        <p:nvSpPr>
          <p:cNvPr id="31" name="">
            <a:extLst xmlns:a="http://schemas.openxmlformats.org/drawingml/2006/main">
              <a:ext uri="{FF2B5EF4-FFF2-40B4-BE49-F238E27FC236}">
                <a16:creationId xmlns:a16="http://schemas.microsoft.com/office/drawing/2014/main" id="{2C9AA94D-E70E-4E74-8454-AD2A35E9DFD1}"/>
              </a:ext>
            </a:extLst>
          </p:cNvPr>
          <p:cNvSpPr>
            <a:spLocks xmlns:a="http://schemas.openxmlformats.org/drawingml/2006/main" noGrp="1"/>
          </p:cNvSpPr>
          <p:nvPr/>
        </p:nvSpPr>
        <p:spPr>
          <a:xfrm xmlns:a="http://schemas.openxmlformats.org/drawingml/2006/main">
            <a:off x="628650" y="4457700"/>
            <a:ext cx="1428750" cy="438150"/>
          </a:xfrm>
          <a:prstGeom xmlns:a="http://schemas.openxmlformats.org/drawingml/2006/main" prst="rect">
            <a:avLst/>
          </a:prstGeom>
          <a:solidFill xmlns:a="http://schemas.openxmlformats.org/drawingml/2006/main">
            <a:srgbClr val="11182A"/>
          </a:solidFill>
          <a:ln xmlns:a="http://schemas.openxmlformats.org/drawingml/2006/main" w="9525">
            <a:solidFill>
              <a:srgbClr val="2D3B55"/>
            </a:solidFill>
          </a:ln>
        </p:spPr>
        <p:txBody>
          <a:bodyPr xmlns:a="http://schemas.openxmlformats.org/drawingml/2006/main" wrap="square" lIns="95250" tIns="38100" rIns="95250" bIns="38100" anchor="ctr"/>
          <a:lstStyle xmlns:a="http://schemas.openxmlformats.org/drawingml/2006/main"/>
          <a:p xmlns:a="http://schemas.openxmlformats.org/drawingml/2006/main">
            <a:pPr algn="l">
              <a:lnSpc>
                <a:spcPct val="102000"/>
              </a:lnSpc>
              <a:buNone/>
              <a:defRPr sz="863" b="1">
                <a:solidFill>
                  <a:srgbClr val="A9B4C7"/>
                </a:solidFill>
                <a:latin typeface="Aptos"/>
                <a:ea typeface="Aptos"/>
                <a:cs typeface="Aptos"/>
              </a:defRPr>
            </a:pPr>
            <a:r>
              <a:rPr sz="863" b="1">
                <a:solidFill>
                  <a:srgbClr val="A9B4C7"/>
                </a:solidFill>
                <a:latin typeface="Aptos"/>
                <a:ea typeface="Aptos"/>
                <a:cs typeface="Aptos"/>
              </a:rPr>
              <a:t>monday CRM</a:t>
            </a:r>
          </a:p>
        </p:txBody>
      </p:sp>
      <p:sp>
        <p:nvSpPr>
          <p:cNvPr id="32" name="">
            <a:extLst xmlns:a="http://schemas.openxmlformats.org/drawingml/2006/main">
              <a:ext uri="{FF2B5EF4-FFF2-40B4-BE49-F238E27FC236}">
                <a16:creationId xmlns:a16="http://schemas.microsoft.com/office/drawing/2014/main" id="{DB097B6C-31B6-4322-9D4C-2964B640DF61}"/>
              </a:ext>
            </a:extLst>
          </p:cNvPr>
          <p:cNvSpPr>
            <a:spLocks xmlns:a="http://schemas.openxmlformats.org/drawingml/2006/main" noGrp="1"/>
          </p:cNvSpPr>
          <p:nvPr/>
        </p:nvSpPr>
        <p:spPr>
          <a:xfrm xmlns:a="http://schemas.openxmlformats.org/drawingml/2006/main">
            <a:off x="2057400" y="4457700"/>
            <a:ext cx="1857375" cy="438150"/>
          </a:xfrm>
          <a:prstGeom xmlns:a="http://schemas.openxmlformats.org/drawingml/2006/main" prst="rect">
            <a:avLst/>
          </a:prstGeom>
          <a:solidFill xmlns:a="http://schemas.openxmlformats.org/drawingml/2006/main">
            <a:srgbClr val="11182A"/>
          </a:solidFill>
          <a:ln xmlns:a="http://schemas.openxmlformats.org/drawingml/2006/main" w="9525">
            <a:solidFill>
              <a:srgbClr val="2D3B55"/>
            </a:solidFill>
          </a:ln>
        </p:spPr>
        <p:txBody>
          <a:bodyPr xmlns:a="http://schemas.openxmlformats.org/drawingml/2006/main" wrap="square" lIns="95250" tIns="38100" rIns="95250" bIns="38100" anchor="ctr"/>
          <a:lstStyle xmlns:a="http://schemas.openxmlformats.org/drawingml/2006/main"/>
          <a:p xmlns:a="http://schemas.openxmlformats.org/drawingml/2006/main">
            <a:pPr algn="l">
              <a:lnSpc>
                <a:spcPct val="102000"/>
              </a:lnSpc>
              <a:buNone/>
              <a:defRPr sz="720" b="0">
                <a:solidFill>
                  <a:srgbClr val="A9B4C7"/>
                </a:solidFill>
                <a:latin typeface="Aptos"/>
                <a:ea typeface="Aptos"/>
                <a:cs typeface="Aptos"/>
              </a:defRPr>
            </a:pPr>
            <a:r>
              <a:rPr sz="720" b="0">
                <a:solidFill>
                  <a:srgbClr val="A9B4C7"/>
                </a:solidFill>
                <a:latin typeface="Aptos"/>
                <a:ea typeface="Aptos"/>
                <a:cs typeface="Aptos"/>
              </a:rPr>
              <a:t>$12 to $28 per seat annually</a:t>
            </a:r>
          </a:p>
          <a:p xmlns:a="http://schemas.openxmlformats.org/drawingml/2006/main">
            <a:pPr algn="l">
              <a:lnSpc>
                <a:spcPct val="102000"/>
              </a:lnSpc>
              <a:buNone/>
              <a:defRPr sz="720" b="0">
                <a:solidFill>
                  <a:srgbClr val="A9B4C7"/>
                </a:solidFill>
                <a:latin typeface="Aptos"/>
                <a:ea typeface="Aptos"/>
                <a:cs typeface="Aptos"/>
              </a:defRPr>
            </a:pPr>
            <a:r>
              <a:rPr sz="720" b="0">
                <a:solidFill>
                  <a:srgbClr val="A9B4C7"/>
                </a:solidFill>
                <a:latin typeface="Aptos"/>
                <a:ea typeface="Aptos"/>
                <a:cs typeface="Aptos"/>
              </a:rPr>
              <a:t>Plans start from 3 seats</a:t>
            </a:r>
          </a:p>
        </p:txBody>
      </p:sp>
      <p:sp>
        <p:nvSpPr>
          <p:cNvPr id="33" name="">
            <a:extLst xmlns:a="http://schemas.openxmlformats.org/drawingml/2006/main">
              <a:ext uri="{FF2B5EF4-FFF2-40B4-BE49-F238E27FC236}">
                <a16:creationId xmlns:a16="http://schemas.microsoft.com/office/drawing/2014/main" id="{981595A0-8980-4423-B924-AE473B8C6A34}"/>
              </a:ext>
            </a:extLst>
          </p:cNvPr>
          <p:cNvSpPr>
            <a:spLocks xmlns:a="http://schemas.openxmlformats.org/drawingml/2006/main" noGrp="1"/>
          </p:cNvSpPr>
          <p:nvPr/>
        </p:nvSpPr>
        <p:spPr>
          <a:xfrm xmlns:a="http://schemas.openxmlformats.org/drawingml/2006/main">
            <a:off x="3914775" y="4457700"/>
            <a:ext cx="1809750" cy="438150"/>
          </a:xfrm>
          <a:prstGeom xmlns:a="http://schemas.openxmlformats.org/drawingml/2006/main" prst="rect">
            <a:avLst/>
          </a:prstGeom>
          <a:solidFill xmlns:a="http://schemas.openxmlformats.org/drawingml/2006/main">
            <a:srgbClr val="11182A"/>
          </a:solidFill>
          <a:ln xmlns:a="http://schemas.openxmlformats.org/drawingml/2006/main" w="9525">
            <a:solidFill>
              <a:srgbClr val="2D3B55"/>
            </a:solidFill>
          </a:ln>
        </p:spPr>
        <p:txBody>
          <a:bodyPr xmlns:a="http://schemas.openxmlformats.org/drawingml/2006/main" wrap="square" lIns="95250" tIns="38100" rIns="95250" bIns="38100" anchor="ctr"/>
          <a:lstStyle xmlns:a="http://schemas.openxmlformats.org/drawingml/2006/main"/>
          <a:p xmlns:a="http://schemas.openxmlformats.org/drawingml/2006/main">
            <a:pPr algn="l">
              <a:lnSpc>
                <a:spcPct val="102000"/>
              </a:lnSpc>
              <a:buNone/>
              <a:defRPr sz="720" b="0">
                <a:solidFill>
                  <a:srgbClr val="A9B4C7"/>
                </a:solidFill>
                <a:latin typeface="Aptos"/>
                <a:ea typeface="Aptos"/>
                <a:cs typeface="Aptos"/>
              </a:defRPr>
            </a:pPr>
            <a:r>
              <a:rPr sz="720" b="0">
                <a:solidFill>
                  <a:srgbClr val="A9B4C7"/>
                </a:solidFill>
                <a:latin typeface="Aptos"/>
                <a:ea typeface="Aptos"/>
                <a:cs typeface="Aptos"/>
              </a:rPr>
              <a:t>Polished and flexible</a:t>
            </a:r>
          </a:p>
        </p:txBody>
      </p:sp>
      <p:sp>
        <p:nvSpPr>
          <p:cNvPr id="34" name="">
            <a:extLst xmlns:a="http://schemas.openxmlformats.org/drawingml/2006/main">
              <a:ext uri="{FF2B5EF4-FFF2-40B4-BE49-F238E27FC236}">
                <a16:creationId xmlns:a16="http://schemas.microsoft.com/office/drawing/2014/main" id="{CE758081-F23A-43DA-A912-D6AE19CCC200}"/>
              </a:ext>
            </a:extLst>
          </p:cNvPr>
          <p:cNvSpPr>
            <a:spLocks xmlns:a="http://schemas.openxmlformats.org/drawingml/2006/main" noGrp="1"/>
          </p:cNvSpPr>
          <p:nvPr/>
        </p:nvSpPr>
        <p:spPr>
          <a:xfrm xmlns:a="http://schemas.openxmlformats.org/drawingml/2006/main">
            <a:off x="5724525" y="4457700"/>
            <a:ext cx="2238375" cy="438150"/>
          </a:xfrm>
          <a:prstGeom xmlns:a="http://schemas.openxmlformats.org/drawingml/2006/main" prst="rect">
            <a:avLst/>
          </a:prstGeom>
          <a:solidFill xmlns:a="http://schemas.openxmlformats.org/drawingml/2006/main">
            <a:srgbClr val="11182A"/>
          </a:solidFill>
          <a:ln xmlns:a="http://schemas.openxmlformats.org/drawingml/2006/main" w="9525">
            <a:solidFill>
              <a:srgbClr val="2D3B55"/>
            </a:solidFill>
          </a:ln>
        </p:spPr>
        <p:txBody>
          <a:bodyPr xmlns:a="http://schemas.openxmlformats.org/drawingml/2006/main" wrap="square" lIns="95250" tIns="38100" rIns="95250" bIns="38100" anchor="ctr"/>
          <a:lstStyle xmlns:a="http://schemas.openxmlformats.org/drawingml/2006/main"/>
          <a:p xmlns:a="http://schemas.openxmlformats.org/drawingml/2006/main">
            <a:pPr algn="l">
              <a:lnSpc>
                <a:spcPct val="102000"/>
              </a:lnSpc>
              <a:buNone/>
              <a:defRPr sz="720" b="0">
                <a:solidFill>
                  <a:srgbClr val="A9B4C7"/>
                </a:solidFill>
                <a:latin typeface="Aptos"/>
                <a:ea typeface="Aptos"/>
                <a:cs typeface="Aptos"/>
              </a:defRPr>
            </a:pPr>
            <a:r>
              <a:rPr sz="720" b="0">
                <a:solidFill>
                  <a:srgbClr val="A9B4C7"/>
                </a:solidFill>
                <a:latin typeface="Aptos"/>
                <a:ea typeface="Aptos"/>
                <a:cs typeface="Aptos"/>
              </a:rPr>
              <a:t>Sales boards and work management</a:t>
            </a:r>
          </a:p>
        </p:txBody>
      </p:sp>
      <p:sp>
        <p:nvSpPr>
          <p:cNvPr id="35" name="">
            <a:extLst xmlns:a="http://schemas.openxmlformats.org/drawingml/2006/main">
              <a:ext uri="{FF2B5EF4-FFF2-40B4-BE49-F238E27FC236}">
                <a16:creationId xmlns:a16="http://schemas.microsoft.com/office/drawing/2014/main" id="{9965B269-A68C-4B7E-81B7-69B478FA074C}"/>
              </a:ext>
            </a:extLst>
          </p:cNvPr>
          <p:cNvSpPr>
            <a:spLocks xmlns:a="http://schemas.openxmlformats.org/drawingml/2006/main" noGrp="1"/>
          </p:cNvSpPr>
          <p:nvPr/>
        </p:nvSpPr>
        <p:spPr>
          <a:xfrm xmlns:a="http://schemas.openxmlformats.org/drawingml/2006/main">
            <a:off x="7962900" y="4457700"/>
            <a:ext cx="3143250" cy="438150"/>
          </a:xfrm>
          <a:prstGeom xmlns:a="http://schemas.openxmlformats.org/drawingml/2006/main" prst="rect">
            <a:avLst/>
          </a:prstGeom>
          <a:solidFill xmlns:a="http://schemas.openxmlformats.org/drawingml/2006/main">
            <a:srgbClr val="11182A"/>
          </a:solidFill>
          <a:ln xmlns:a="http://schemas.openxmlformats.org/drawingml/2006/main" w="9525">
            <a:solidFill>
              <a:srgbClr val="2D3B55"/>
            </a:solidFill>
          </a:ln>
        </p:spPr>
        <p:txBody>
          <a:bodyPr xmlns:a="http://schemas.openxmlformats.org/drawingml/2006/main" wrap="square" lIns="95250" tIns="38100" rIns="95250" bIns="38100" anchor="ctr"/>
          <a:lstStyle xmlns:a="http://schemas.openxmlformats.org/drawingml/2006/main"/>
          <a:p xmlns:a="http://schemas.openxmlformats.org/drawingml/2006/main">
            <a:pPr algn="l">
              <a:lnSpc>
                <a:spcPct val="102000"/>
              </a:lnSpc>
              <a:buNone/>
              <a:defRPr sz="720" b="0">
                <a:solidFill>
                  <a:srgbClr val="F7F7FB"/>
                </a:solidFill>
                <a:latin typeface="Aptos"/>
                <a:ea typeface="Aptos"/>
                <a:cs typeface="Aptos"/>
              </a:defRPr>
            </a:pPr>
            <a:r>
              <a:rPr sz="720" b="0">
                <a:solidFill>
                  <a:srgbClr val="F7F7FB"/>
                </a:solidFill>
                <a:latin typeface="Aptos"/>
                <a:ea typeface="Aptos"/>
                <a:cs typeface="Aptos"/>
              </a:rPr>
              <a:t>Position Vellumica around tailored setup, data migration and workflow ownership</a:t>
            </a:r>
          </a:p>
        </p:txBody>
      </p:sp>
      <p:sp>
        <p:nvSpPr>
          <p:cNvPr id="36" name="">
            <a:extLst xmlns:a="http://schemas.openxmlformats.org/drawingml/2006/main">
              <a:ext uri="{FF2B5EF4-FFF2-40B4-BE49-F238E27FC236}">
                <a16:creationId xmlns:a16="http://schemas.microsoft.com/office/drawing/2014/main" id="{8E9AB8F8-1720-406C-BCAE-AE58351568BA}"/>
              </a:ext>
            </a:extLst>
          </p:cNvPr>
          <p:cNvSpPr>
            <a:spLocks xmlns:a="http://schemas.openxmlformats.org/drawingml/2006/main" noGrp="1"/>
          </p:cNvSpPr>
          <p:nvPr/>
        </p:nvSpPr>
        <p:spPr>
          <a:xfrm xmlns:a="http://schemas.openxmlformats.org/drawingml/2006/main">
            <a:off x="628650" y="4895850"/>
            <a:ext cx="1428750" cy="438150"/>
          </a:xfrm>
          <a:prstGeom xmlns:a="http://schemas.openxmlformats.org/drawingml/2006/main" prst="rect">
            <a:avLst/>
          </a:prstGeom>
          <a:solidFill xmlns:a="http://schemas.openxmlformats.org/drawingml/2006/main">
            <a:srgbClr val="10182A"/>
          </a:solidFill>
          <a:ln xmlns:a="http://schemas.openxmlformats.org/drawingml/2006/main" w="9525">
            <a:solidFill>
              <a:srgbClr val="2D3B55"/>
            </a:solidFill>
          </a:ln>
        </p:spPr>
        <p:txBody>
          <a:bodyPr xmlns:a="http://schemas.openxmlformats.org/drawingml/2006/main" wrap="square" lIns="95250" tIns="38100" rIns="95250" bIns="38100" anchor="ctr"/>
          <a:lstStyle xmlns:a="http://schemas.openxmlformats.org/drawingml/2006/main"/>
          <a:p xmlns:a="http://schemas.openxmlformats.org/drawingml/2006/main">
            <a:pPr algn="l">
              <a:lnSpc>
                <a:spcPct val="102000"/>
              </a:lnSpc>
              <a:buNone/>
              <a:defRPr sz="863" b="1">
                <a:solidFill>
                  <a:srgbClr val="A9B4C7"/>
                </a:solidFill>
                <a:latin typeface="Aptos"/>
                <a:ea typeface="Aptos"/>
                <a:cs typeface="Aptos"/>
              </a:defRPr>
            </a:pPr>
            <a:r>
              <a:rPr sz="863" b="1">
                <a:solidFill>
                  <a:srgbClr val="A9B4C7"/>
                </a:solidFill>
                <a:latin typeface="Aptos"/>
                <a:ea typeface="Aptos"/>
                <a:cs typeface="Aptos"/>
              </a:rPr>
              <a:t>ClickUp</a:t>
            </a:r>
          </a:p>
        </p:txBody>
      </p:sp>
      <p:sp>
        <p:nvSpPr>
          <p:cNvPr id="37" name="">
            <a:extLst xmlns:a="http://schemas.openxmlformats.org/drawingml/2006/main">
              <a:ext uri="{FF2B5EF4-FFF2-40B4-BE49-F238E27FC236}">
                <a16:creationId xmlns:a16="http://schemas.microsoft.com/office/drawing/2014/main" id="{DD822ABE-BA89-4EDC-BEB8-6A598E2B3FD1}"/>
              </a:ext>
            </a:extLst>
          </p:cNvPr>
          <p:cNvSpPr>
            <a:spLocks xmlns:a="http://schemas.openxmlformats.org/drawingml/2006/main" noGrp="1"/>
          </p:cNvSpPr>
          <p:nvPr/>
        </p:nvSpPr>
        <p:spPr>
          <a:xfrm xmlns:a="http://schemas.openxmlformats.org/drawingml/2006/main">
            <a:off x="2057400" y="4895850"/>
            <a:ext cx="1857375" cy="438150"/>
          </a:xfrm>
          <a:prstGeom xmlns:a="http://schemas.openxmlformats.org/drawingml/2006/main" prst="rect">
            <a:avLst/>
          </a:prstGeom>
          <a:solidFill xmlns:a="http://schemas.openxmlformats.org/drawingml/2006/main">
            <a:srgbClr val="10182A"/>
          </a:solidFill>
          <a:ln xmlns:a="http://schemas.openxmlformats.org/drawingml/2006/main" w="9525">
            <a:solidFill>
              <a:srgbClr val="2D3B55"/>
            </a:solidFill>
          </a:ln>
        </p:spPr>
        <p:txBody>
          <a:bodyPr xmlns:a="http://schemas.openxmlformats.org/drawingml/2006/main" wrap="square" lIns="95250" tIns="38100" rIns="95250" bIns="38100" anchor="ctr"/>
          <a:lstStyle xmlns:a="http://schemas.openxmlformats.org/drawingml/2006/main"/>
          <a:p xmlns:a="http://schemas.openxmlformats.org/drawingml/2006/main">
            <a:pPr algn="l">
              <a:lnSpc>
                <a:spcPct val="102000"/>
              </a:lnSpc>
              <a:buNone/>
              <a:defRPr sz="720" b="0">
                <a:solidFill>
                  <a:srgbClr val="A9B4C7"/>
                </a:solidFill>
                <a:latin typeface="Aptos"/>
                <a:ea typeface="Aptos"/>
                <a:cs typeface="Aptos"/>
              </a:defRPr>
            </a:pPr>
            <a:r>
              <a:rPr sz="720" b="0">
                <a:solidFill>
                  <a:srgbClr val="A9B4C7"/>
                </a:solidFill>
                <a:latin typeface="Aptos"/>
                <a:ea typeface="Aptos"/>
                <a:cs typeface="Aptos"/>
              </a:rPr>
              <a:t>$10 to $19 per user monthly</a:t>
            </a:r>
          </a:p>
        </p:txBody>
      </p:sp>
      <p:sp>
        <p:nvSpPr>
          <p:cNvPr id="38" name="">
            <a:extLst xmlns:a="http://schemas.openxmlformats.org/drawingml/2006/main">
              <a:ext uri="{FF2B5EF4-FFF2-40B4-BE49-F238E27FC236}">
                <a16:creationId xmlns:a16="http://schemas.microsoft.com/office/drawing/2014/main" id="{0DC1CCE3-C8B1-41A3-9B0C-BF7EFA8D9C39}"/>
              </a:ext>
            </a:extLst>
          </p:cNvPr>
          <p:cNvSpPr>
            <a:spLocks xmlns:a="http://schemas.openxmlformats.org/drawingml/2006/main" noGrp="1"/>
          </p:cNvSpPr>
          <p:nvPr/>
        </p:nvSpPr>
        <p:spPr>
          <a:xfrm xmlns:a="http://schemas.openxmlformats.org/drawingml/2006/main">
            <a:off x="3914775" y="4895850"/>
            <a:ext cx="1809750" cy="438150"/>
          </a:xfrm>
          <a:prstGeom xmlns:a="http://schemas.openxmlformats.org/drawingml/2006/main" prst="rect">
            <a:avLst/>
          </a:prstGeom>
          <a:solidFill xmlns:a="http://schemas.openxmlformats.org/drawingml/2006/main">
            <a:srgbClr val="10182A"/>
          </a:solidFill>
          <a:ln xmlns:a="http://schemas.openxmlformats.org/drawingml/2006/main" w="9525">
            <a:solidFill>
              <a:srgbClr val="2D3B55"/>
            </a:solidFill>
          </a:ln>
        </p:spPr>
        <p:txBody>
          <a:bodyPr xmlns:a="http://schemas.openxmlformats.org/drawingml/2006/main" wrap="square" lIns="95250" tIns="38100" rIns="95250" bIns="38100" anchor="ctr"/>
          <a:lstStyle xmlns:a="http://schemas.openxmlformats.org/drawingml/2006/main"/>
          <a:p xmlns:a="http://schemas.openxmlformats.org/drawingml/2006/main">
            <a:pPr algn="l">
              <a:lnSpc>
                <a:spcPct val="102000"/>
              </a:lnSpc>
              <a:buNone/>
              <a:defRPr sz="720" b="0">
                <a:solidFill>
                  <a:srgbClr val="A9B4C7"/>
                </a:solidFill>
                <a:latin typeface="Aptos"/>
                <a:ea typeface="Aptos"/>
                <a:cs typeface="Aptos"/>
              </a:defRPr>
            </a:pPr>
            <a:r>
              <a:rPr sz="720" b="0">
                <a:solidFill>
                  <a:srgbClr val="A9B4C7"/>
                </a:solidFill>
                <a:latin typeface="Aptos"/>
                <a:ea typeface="Aptos"/>
                <a:cs typeface="Aptos"/>
              </a:rPr>
              <a:t>Broad work platform</a:t>
            </a:r>
          </a:p>
        </p:txBody>
      </p:sp>
      <p:sp>
        <p:nvSpPr>
          <p:cNvPr id="39" name="">
            <a:extLst xmlns:a="http://schemas.openxmlformats.org/drawingml/2006/main">
              <a:ext uri="{FF2B5EF4-FFF2-40B4-BE49-F238E27FC236}">
                <a16:creationId xmlns:a16="http://schemas.microsoft.com/office/drawing/2014/main" id="{68A73942-54C6-4474-ADF5-DC6A8394462F}"/>
              </a:ext>
            </a:extLst>
          </p:cNvPr>
          <p:cNvSpPr>
            <a:spLocks xmlns:a="http://schemas.openxmlformats.org/drawingml/2006/main" noGrp="1"/>
          </p:cNvSpPr>
          <p:nvPr/>
        </p:nvSpPr>
        <p:spPr>
          <a:xfrm xmlns:a="http://schemas.openxmlformats.org/drawingml/2006/main">
            <a:off x="5724525" y="4895850"/>
            <a:ext cx="2238375" cy="438150"/>
          </a:xfrm>
          <a:prstGeom xmlns:a="http://schemas.openxmlformats.org/drawingml/2006/main" prst="rect">
            <a:avLst/>
          </a:prstGeom>
          <a:solidFill xmlns:a="http://schemas.openxmlformats.org/drawingml/2006/main">
            <a:srgbClr val="10182A"/>
          </a:solidFill>
          <a:ln xmlns:a="http://schemas.openxmlformats.org/drawingml/2006/main" w="9525">
            <a:solidFill>
              <a:srgbClr val="2D3B55"/>
            </a:solidFill>
          </a:ln>
        </p:spPr>
        <p:txBody>
          <a:bodyPr xmlns:a="http://schemas.openxmlformats.org/drawingml/2006/main" wrap="square" lIns="95250" tIns="38100" rIns="95250" bIns="38100" anchor="ctr"/>
          <a:lstStyle xmlns:a="http://schemas.openxmlformats.org/drawingml/2006/main"/>
          <a:p xmlns:a="http://schemas.openxmlformats.org/drawingml/2006/main">
            <a:pPr algn="l">
              <a:lnSpc>
                <a:spcPct val="102000"/>
              </a:lnSpc>
              <a:buNone/>
              <a:defRPr sz="720" b="0">
                <a:solidFill>
                  <a:srgbClr val="A9B4C7"/>
                </a:solidFill>
                <a:latin typeface="Aptos"/>
                <a:ea typeface="Aptos"/>
                <a:cs typeface="Aptos"/>
              </a:defRPr>
            </a:pPr>
            <a:r>
              <a:rPr sz="720" b="0">
                <a:solidFill>
                  <a:srgbClr val="A9B4C7"/>
                </a:solidFill>
                <a:latin typeface="Aptos"/>
                <a:ea typeface="Aptos"/>
                <a:cs typeface="Aptos"/>
              </a:rPr>
              <a:t>Projects, tasks, docs and automations</a:t>
            </a:r>
          </a:p>
        </p:txBody>
      </p:sp>
      <p:sp>
        <p:nvSpPr>
          <p:cNvPr id="40" name="">
            <a:extLst xmlns:a="http://schemas.openxmlformats.org/drawingml/2006/main">
              <a:ext uri="{FF2B5EF4-FFF2-40B4-BE49-F238E27FC236}">
                <a16:creationId xmlns:a16="http://schemas.microsoft.com/office/drawing/2014/main" id="{054F0B9F-4ADA-4B07-A0B0-372BF0B6610E}"/>
              </a:ext>
            </a:extLst>
          </p:cNvPr>
          <p:cNvSpPr>
            <a:spLocks xmlns:a="http://schemas.openxmlformats.org/drawingml/2006/main" noGrp="1"/>
          </p:cNvSpPr>
          <p:nvPr/>
        </p:nvSpPr>
        <p:spPr>
          <a:xfrm xmlns:a="http://schemas.openxmlformats.org/drawingml/2006/main">
            <a:off x="7962900" y="4895850"/>
            <a:ext cx="3143250" cy="438150"/>
          </a:xfrm>
          <a:prstGeom xmlns:a="http://schemas.openxmlformats.org/drawingml/2006/main" prst="rect">
            <a:avLst/>
          </a:prstGeom>
          <a:solidFill xmlns:a="http://schemas.openxmlformats.org/drawingml/2006/main">
            <a:srgbClr val="10182A"/>
          </a:solidFill>
          <a:ln xmlns:a="http://schemas.openxmlformats.org/drawingml/2006/main" w="9525">
            <a:solidFill>
              <a:srgbClr val="2D3B55"/>
            </a:solidFill>
          </a:ln>
        </p:spPr>
        <p:txBody>
          <a:bodyPr xmlns:a="http://schemas.openxmlformats.org/drawingml/2006/main" wrap="square" lIns="95250" tIns="38100" rIns="95250" bIns="38100" anchor="ctr"/>
          <a:lstStyle xmlns:a="http://schemas.openxmlformats.org/drawingml/2006/main"/>
          <a:p xmlns:a="http://schemas.openxmlformats.org/drawingml/2006/main">
            <a:pPr algn="l">
              <a:lnSpc>
                <a:spcPct val="102000"/>
              </a:lnSpc>
              <a:buNone/>
              <a:defRPr sz="720" b="0">
                <a:solidFill>
                  <a:srgbClr val="F7F7FB"/>
                </a:solidFill>
                <a:latin typeface="Aptos"/>
                <a:ea typeface="Aptos"/>
                <a:cs typeface="Aptos"/>
              </a:defRPr>
            </a:pPr>
            <a:r>
              <a:rPr sz="720" b="0">
                <a:solidFill>
                  <a:srgbClr val="F7F7FB"/>
                </a:solidFill>
                <a:latin typeface="Aptos"/>
                <a:ea typeface="Aptos"/>
                <a:cs typeface="Aptos"/>
              </a:rPr>
              <a:t>Position Vellumica for structured business records instead of task-heavy work</a:t>
            </a:r>
          </a:p>
        </p:txBody>
      </p:sp>
      <p:sp>
        <p:nvSpPr>
          <p:cNvPr id="41" name="">
            <a:extLst xmlns:a="http://schemas.openxmlformats.org/drawingml/2006/main">
              <a:ext uri="{FF2B5EF4-FFF2-40B4-BE49-F238E27FC236}">
                <a16:creationId xmlns:a16="http://schemas.microsoft.com/office/drawing/2014/main" id="{9A95F44D-A4F1-448C-88CE-CD2F110AEBCE}"/>
              </a:ext>
            </a:extLst>
          </p:cNvPr>
          <p:cNvSpPr>
            <a:spLocks xmlns:a="http://schemas.openxmlformats.org/drawingml/2006/main" noGrp="1"/>
          </p:cNvSpPr>
          <p:nvPr/>
        </p:nvSpPr>
        <p:spPr>
          <a:xfrm xmlns:a="http://schemas.openxmlformats.org/drawingml/2006/main">
            <a:off x="628650" y="5334000"/>
            <a:ext cx="1428750" cy="438150"/>
          </a:xfrm>
          <a:prstGeom xmlns:a="http://schemas.openxmlformats.org/drawingml/2006/main" prst="rect">
            <a:avLst/>
          </a:prstGeom>
          <a:solidFill xmlns:a="http://schemas.openxmlformats.org/drawingml/2006/main">
            <a:srgbClr val="11182A"/>
          </a:solidFill>
          <a:ln xmlns:a="http://schemas.openxmlformats.org/drawingml/2006/main" w="9525">
            <a:solidFill>
              <a:srgbClr val="2D3B55"/>
            </a:solidFill>
          </a:ln>
        </p:spPr>
        <p:txBody>
          <a:bodyPr xmlns:a="http://schemas.openxmlformats.org/drawingml/2006/main" wrap="square" lIns="95250" tIns="38100" rIns="95250" bIns="38100" anchor="ctr"/>
          <a:lstStyle xmlns:a="http://schemas.openxmlformats.org/drawingml/2006/main"/>
          <a:p xmlns:a="http://schemas.openxmlformats.org/drawingml/2006/main">
            <a:pPr algn="l">
              <a:lnSpc>
                <a:spcPct val="102000"/>
              </a:lnSpc>
              <a:buNone/>
              <a:defRPr sz="863" b="1">
                <a:solidFill>
                  <a:srgbClr val="A9B4C7"/>
                </a:solidFill>
                <a:latin typeface="Aptos"/>
                <a:ea typeface="Aptos"/>
                <a:cs typeface="Aptos"/>
              </a:defRPr>
            </a:pPr>
            <a:r>
              <a:rPr sz="863" b="1">
                <a:solidFill>
                  <a:srgbClr val="A9B4C7"/>
                </a:solidFill>
                <a:latin typeface="Aptos"/>
                <a:ea typeface="Aptos"/>
                <a:cs typeface="Aptos"/>
              </a:rPr>
              <a:t>Zoho CRM</a:t>
            </a:r>
          </a:p>
        </p:txBody>
      </p:sp>
      <p:sp>
        <p:nvSpPr>
          <p:cNvPr id="42" name="">
            <a:extLst xmlns:a="http://schemas.openxmlformats.org/drawingml/2006/main">
              <a:ext uri="{FF2B5EF4-FFF2-40B4-BE49-F238E27FC236}">
                <a16:creationId xmlns:a16="http://schemas.microsoft.com/office/drawing/2014/main" id="{3C2DD7C1-7947-4057-9BD1-5E0D0620B75C}"/>
              </a:ext>
            </a:extLst>
          </p:cNvPr>
          <p:cNvSpPr>
            <a:spLocks xmlns:a="http://schemas.openxmlformats.org/drawingml/2006/main" noGrp="1"/>
          </p:cNvSpPr>
          <p:nvPr/>
        </p:nvSpPr>
        <p:spPr>
          <a:xfrm xmlns:a="http://schemas.openxmlformats.org/drawingml/2006/main">
            <a:off x="2057400" y="5334000"/>
            <a:ext cx="1857375" cy="438150"/>
          </a:xfrm>
          <a:prstGeom xmlns:a="http://schemas.openxmlformats.org/drawingml/2006/main" prst="rect">
            <a:avLst/>
          </a:prstGeom>
          <a:solidFill xmlns:a="http://schemas.openxmlformats.org/drawingml/2006/main">
            <a:srgbClr val="11182A"/>
          </a:solidFill>
          <a:ln xmlns:a="http://schemas.openxmlformats.org/drawingml/2006/main" w="9525">
            <a:solidFill>
              <a:srgbClr val="2D3B55"/>
            </a:solidFill>
          </a:ln>
        </p:spPr>
        <p:txBody>
          <a:bodyPr xmlns:a="http://schemas.openxmlformats.org/drawingml/2006/main" wrap="square" lIns="95250" tIns="38100" rIns="95250" bIns="38100" anchor="ctr"/>
          <a:lstStyle xmlns:a="http://schemas.openxmlformats.org/drawingml/2006/main"/>
          <a:p xmlns:a="http://schemas.openxmlformats.org/drawingml/2006/main">
            <a:pPr algn="l">
              <a:lnSpc>
                <a:spcPct val="102000"/>
              </a:lnSpc>
              <a:buNone/>
              <a:defRPr sz="720" b="0">
                <a:solidFill>
                  <a:srgbClr val="A9B4C7"/>
                </a:solidFill>
                <a:latin typeface="Aptos"/>
                <a:ea typeface="Aptos"/>
                <a:cs typeface="Aptos"/>
              </a:defRPr>
            </a:pPr>
            <a:r>
              <a:rPr sz="720" b="0">
                <a:solidFill>
                  <a:srgbClr val="A9B4C7"/>
                </a:solidFill>
                <a:latin typeface="Aptos"/>
                <a:ea typeface="Aptos"/>
                <a:cs typeface="Aptos"/>
              </a:rPr>
              <a:t>$14 to $52 per user annually</a:t>
            </a:r>
          </a:p>
        </p:txBody>
      </p:sp>
      <p:sp>
        <p:nvSpPr>
          <p:cNvPr id="43" name="">
            <a:extLst xmlns:a="http://schemas.openxmlformats.org/drawingml/2006/main">
              <a:ext uri="{FF2B5EF4-FFF2-40B4-BE49-F238E27FC236}">
                <a16:creationId xmlns:a16="http://schemas.microsoft.com/office/drawing/2014/main" id="{19B53D30-6579-4EE0-AC91-04D47A93B290}"/>
              </a:ext>
            </a:extLst>
          </p:cNvPr>
          <p:cNvSpPr>
            <a:spLocks xmlns:a="http://schemas.openxmlformats.org/drawingml/2006/main" noGrp="1"/>
          </p:cNvSpPr>
          <p:nvPr/>
        </p:nvSpPr>
        <p:spPr>
          <a:xfrm xmlns:a="http://schemas.openxmlformats.org/drawingml/2006/main">
            <a:off x="3914775" y="5334000"/>
            <a:ext cx="1809750" cy="438150"/>
          </a:xfrm>
          <a:prstGeom xmlns:a="http://schemas.openxmlformats.org/drawingml/2006/main" prst="rect">
            <a:avLst/>
          </a:prstGeom>
          <a:solidFill xmlns:a="http://schemas.openxmlformats.org/drawingml/2006/main">
            <a:srgbClr val="11182A"/>
          </a:solidFill>
          <a:ln xmlns:a="http://schemas.openxmlformats.org/drawingml/2006/main" w="9525">
            <a:solidFill>
              <a:srgbClr val="2D3B55"/>
            </a:solidFill>
          </a:ln>
        </p:spPr>
        <p:txBody>
          <a:bodyPr xmlns:a="http://schemas.openxmlformats.org/drawingml/2006/main" wrap="square" lIns="95250" tIns="38100" rIns="95250" bIns="38100" anchor="ctr"/>
          <a:lstStyle xmlns:a="http://schemas.openxmlformats.org/drawingml/2006/main"/>
          <a:p xmlns:a="http://schemas.openxmlformats.org/drawingml/2006/main">
            <a:pPr algn="l">
              <a:lnSpc>
                <a:spcPct val="102000"/>
              </a:lnSpc>
              <a:buNone/>
              <a:defRPr sz="720" b="0">
                <a:solidFill>
                  <a:srgbClr val="A9B4C7"/>
                </a:solidFill>
                <a:latin typeface="Aptos"/>
                <a:ea typeface="Aptos"/>
                <a:cs typeface="Aptos"/>
              </a:defRPr>
            </a:pPr>
            <a:r>
              <a:rPr sz="720" b="0">
                <a:solidFill>
                  <a:srgbClr val="A9B4C7"/>
                </a:solidFill>
                <a:latin typeface="Aptos"/>
                <a:ea typeface="Aptos"/>
                <a:cs typeface="Aptos"/>
              </a:rPr>
              <a:t>Established CRM suite</a:t>
            </a:r>
          </a:p>
        </p:txBody>
      </p:sp>
      <p:sp>
        <p:nvSpPr>
          <p:cNvPr id="44" name="">
            <a:extLst xmlns:a="http://schemas.openxmlformats.org/drawingml/2006/main">
              <a:ext uri="{FF2B5EF4-FFF2-40B4-BE49-F238E27FC236}">
                <a16:creationId xmlns:a16="http://schemas.microsoft.com/office/drawing/2014/main" id="{A33FBD34-81FD-4D4A-B842-957A6345989C}"/>
              </a:ext>
            </a:extLst>
          </p:cNvPr>
          <p:cNvSpPr>
            <a:spLocks xmlns:a="http://schemas.openxmlformats.org/drawingml/2006/main" noGrp="1"/>
          </p:cNvSpPr>
          <p:nvPr/>
        </p:nvSpPr>
        <p:spPr>
          <a:xfrm xmlns:a="http://schemas.openxmlformats.org/drawingml/2006/main">
            <a:off x="5724525" y="5334000"/>
            <a:ext cx="2238375" cy="438150"/>
          </a:xfrm>
          <a:prstGeom xmlns:a="http://schemas.openxmlformats.org/drawingml/2006/main" prst="rect">
            <a:avLst/>
          </a:prstGeom>
          <a:solidFill xmlns:a="http://schemas.openxmlformats.org/drawingml/2006/main">
            <a:srgbClr val="11182A"/>
          </a:solidFill>
          <a:ln xmlns:a="http://schemas.openxmlformats.org/drawingml/2006/main" w="9525">
            <a:solidFill>
              <a:srgbClr val="2D3B55"/>
            </a:solidFill>
          </a:ln>
        </p:spPr>
        <p:txBody>
          <a:bodyPr xmlns:a="http://schemas.openxmlformats.org/drawingml/2006/main" wrap="square" lIns="95250" tIns="38100" rIns="95250" bIns="38100" anchor="ctr"/>
          <a:lstStyle xmlns:a="http://schemas.openxmlformats.org/drawingml/2006/main"/>
          <a:p xmlns:a="http://schemas.openxmlformats.org/drawingml/2006/main">
            <a:pPr algn="l">
              <a:lnSpc>
                <a:spcPct val="102000"/>
              </a:lnSpc>
              <a:buNone/>
              <a:defRPr sz="720" b="0">
                <a:solidFill>
                  <a:srgbClr val="A9B4C7"/>
                </a:solidFill>
                <a:latin typeface="Aptos"/>
                <a:ea typeface="Aptos"/>
                <a:cs typeface="Aptos"/>
              </a:defRPr>
            </a:pPr>
            <a:r>
              <a:rPr sz="720" b="0">
                <a:solidFill>
                  <a:srgbClr val="A9B4C7"/>
                </a:solidFill>
                <a:latin typeface="Aptos"/>
                <a:ea typeface="Aptos"/>
                <a:cs typeface="Aptos"/>
              </a:rPr>
              <a:t>Standard sales CRM with wider Zoho ecosystem</a:t>
            </a:r>
          </a:p>
        </p:txBody>
      </p:sp>
      <p:sp>
        <p:nvSpPr>
          <p:cNvPr id="45" name="">
            <a:extLst xmlns:a="http://schemas.openxmlformats.org/drawingml/2006/main">
              <a:ext uri="{FF2B5EF4-FFF2-40B4-BE49-F238E27FC236}">
                <a16:creationId xmlns:a16="http://schemas.microsoft.com/office/drawing/2014/main" id="{19A5C26D-CF5C-4E22-A561-141B091B7E6D}"/>
              </a:ext>
            </a:extLst>
          </p:cNvPr>
          <p:cNvSpPr>
            <a:spLocks xmlns:a="http://schemas.openxmlformats.org/drawingml/2006/main" noGrp="1"/>
          </p:cNvSpPr>
          <p:nvPr/>
        </p:nvSpPr>
        <p:spPr>
          <a:xfrm xmlns:a="http://schemas.openxmlformats.org/drawingml/2006/main">
            <a:off x="7962900" y="5334000"/>
            <a:ext cx="3143250" cy="438150"/>
          </a:xfrm>
          <a:prstGeom xmlns:a="http://schemas.openxmlformats.org/drawingml/2006/main" prst="rect">
            <a:avLst/>
          </a:prstGeom>
          <a:solidFill xmlns:a="http://schemas.openxmlformats.org/drawingml/2006/main">
            <a:srgbClr val="11182A"/>
          </a:solidFill>
          <a:ln xmlns:a="http://schemas.openxmlformats.org/drawingml/2006/main" w="9525">
            <a:solidFill>
              <a:srgbClr val="2D3B55"/>
            </a:solidFill>
          </a:ln>
        </p:spPr>
        <p:txBody>
          <a:bodyPr xmlns:a="http://schemas.openxmlformats.org/drawingml/2006/main" wrap="square" lIns="95250" tIns="38100" rIns="95250" bIns="38100" anchor="ctr"/>
          <a:lstStyle xmlns:a="http://schemas.openxmlformats.org/drawingml/2006/main"/>
          <a:p xmlns:a="http://schemas.openxmlformats.org/drawingml/2006/main">
            <a:pPr algn="l">
              <a:lnSpc>
                <a:spcPct val="102000"/>
              </a:lnSpc>
              <a:buNone/>
              <a:defRPr sz="720" b="0">
                <a:solidFill>
                  <a:srgbClr val="F7F7FB"/>
                </a:solidFill>
                <a:latin typeface="Aptos"/>
                <a:ea typeface="Aptos"/>
                <a:cs typeface="Aptos"/>
              </a:defRPr>
            </a:pPr>
            <a:r>
              <a:rPr sz="720" b="0">
                <a:solidFill>
                  <a:srgbClr val="F7F7FB"/>
                </a:solidFill>
                <a:latin typeface="Aptos"/>
                <a:ea typeface="Aptos"/>
                <a:cs typeface="Aptos"/>
              </a:rPr>
              <a:t>Position Vellumica for faster custom process fit and easier migration conversations</a:t>
            </a:r>
          </a:p>
        </p:txBody>
      </p:sp>
      <p:sp>
        <p:nvSpPr>
          <p:cNvPr id="46" name="text">
            <a:extLst xmlns:a="http://schemas.openxmlformats.org/drawingml/2006/main">
              <a:ext uri="{FF2B5EF4-FFF2-40B4-BE49-F238E27FC236}">
                <a16:creationId xmlns:a16="http://schemas.microsoft.com/office/drawing/2014/main" id="{06EE0877-11DD-43E7-80F8-E3E6A6E76D92}"/>
              </a:ext>
            </a:extLst>
          </p:cNvPr>
          <p:cNvSpPr>
            <a:spLocks xmlns:a="http://schemas.openxmlformats.org/drawingml/2006/main" noGrp="1"/>
          </p:cNvSpPr>
          <p:nvPr/>
        </p:nvSpPr>
        <p:spPr>
          <a:xfrm xmlns:a="http://schemas.openxmlformats.org/drawingml/2006/main">
            <a:off x="857250" y="5867400"/>
            <a:ext cx="8953500" cy="4000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l">
              <a:lnSpc>
                <a:spcPct val="112000"/>
              </a:lnSpc>
              <a:buNone/>
              <a:defRPr sz="1275" b="1">
                <a:solidFill>
                  <a:srgbClr val="45D6A3"/>
                </a:solidFill>
                <a:latin typeface="Aptos"/>
                <a:ea typeface="Aptos"/>
                <a:cs typeface="Aptos"/>
              </a:defRPr>
            </a:pPr>
            <a:r>
              <a:rPr sz="1275" b="1">
                <a:solidFill>
                  <a:srgbClr val="45D6A3"/>
                </a:solidFill>
                <a:latin typeface="Aptos"/>
                <a:ea typeface="Aptos"/>
                <a:cs typeface="Aptos"/>
              </a:rPr>
              <a:t>Talk track: we respect the big tools. We win when the client wants a practical system shaped around their workflow.</a:t>
            </a:r>
          </a:p>
        </p:txBody>
      </p:sp>
      <p:sp>
        <p:nvSpPr>
          <p:cNvPr id="47" name="text">
            <a:extLst xmlns:a="http://schemas.openxmlformats.org/drawingml/2006/main">
              <a:ext uri="{FF2B5EF4-FFF2-40B4-BE49-F238E27FC236}">
                <a16:creationId xmlns:a16="http://schemas.microsoft.com/office/drawing/2014/main" id="{2F5DD5BC-CEBF-4D5A-AE53-F3B71CD984C2}"/>
              </a:ext>
            </a:extLst>
          </p:cNvPr>
          <p:cNvSpPr>
            <a:spLocks xmlns:a="http://schemas.openxmlformats.org/drawingml/2006/main" noGrp="1"/>
          </p:cNvSpPr>
          <p:nvPr/>
        </p:nvSpPr>
        <p:spPr>
          <a:xfrm xmlns:a="http://schemas.openxmlformats.org/drawingml/2006/main">
            <a:off x="723900" y="6305550"/>
            <a:ext cx="2095500" cy="228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l">
              <a:lnSpc>
                <a:spcPct val="112000"/>
              </a:lnSpc>
              <a:buNone/>
              <a:defRPr sz="975" b="0">
                <a:solidFill>
                  <a:srgbClr val="A9B4C7"/>
                </a:solidFill>
                <a:latin typeface="Aptos Mono"/>
                <a:ea typeface="Aptos Mono"/>
                <a:cs typeface="Aptos Mono"/>
              </a:defRPr>
            </a:pPr>
            <a:r>
              <a:rPr sz="975" b="0">
                <a:solidFill>
                  <a:srgbClr val="A9B4C7"/>
                </a:solidFill>
                <a:latin typeface="Aptos Mono"/>
                <a:ea typeface="Aptos Mono"/>
                <a:cs typeface="Aptos Mono"/>
              </a:rPr>
              <a:t>Vellumica</a:t>
            </a:r>
          </a:p>
        </p:txBody>
      </p:sp>
      <p:sp>
        <p:nvSpPr>
          <p:cNvPr id="48" name="text">
            <a:extLst xmlns:a="http://schemas.openxmlformats.org/drawingml/2006/main">
              <a:ext uri="{FF2B5EF4-FFF2-40B4-BE49-F238E27FC236}">
                <a16:creationId xmlns:a16="http://schemas.microsoft.com/office/drawing/2014/main" id="{BF6F782C-D34A-49B2-A03E-0219D676B0AE}"/>
              </a:ext>
            </a:extLst>
          </p:cNvPr>
          <p:cNvSpPr>
            <a:spLocks xmlns:a="http://schemas.openxmlformats.org/drawingml/2006/main" noGrp="1"/>
          </p:cNvSpPr>
          <p:nvPr/>
        </p:nvSpPr>
        <p:spPr>
          <a:xfrm xmlns:a="http://schemas.openxmlformats.org/drawingml/2006/main">
            <a:off x="10858500" y="6305550"/>
            <a:ext cx="571500" cy="228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r">
              <a:lnSpc>
                <a:spcPct val="112000"/>
              </a:lnSpc>
              <a:buNone/>
              <a:defRPr sz="975" b="0">
                <a:solidFill>
                  <a:srgbClr val="A9B4C7"/>
                </a:solidFill>
                <a:latin typeface="Aptos Mono"/>
                <a:ea typeface="Aptos Mono"/>
                <a:cs typeface="Aptos Mono"/>
              </a:defRPr>
            </a:pPr>
            <a:r>
              <a:rPr sz="975" b="0">
                <a:solidFill>
                  <a:srgbClr val="A9B4C7"/>
                </a:solidFill>
                <a:latin typeface="Aptos Mono"/>
                <a:ea typeface="Aptos Mono"/>
                <a:cs typeface="Aptos Mono"/>
              </a:rPr>
              <a:t>08</a:t>
            </a:r>
          </a:p>
        </p:txBody>
      </p:sp>
    </p:spTree>
    <p:extLst>
      <p:ext uri="{BB962C8B-B14F-4D97-AF65-F5344CB8AC3E}">
        <p14:creationId xmlns:p14="http://schemas.microsoft.com/office/powerpoint/2010/main" val="1664237698"/>
      </p:ext>
    </p:extLst>
  </p:cSld>
</p:sld>
</file>

<file path=ppt/slides/slide9.xml><?xml version="1.0" encoding="utf-8"?>
<p:sld xmlns:p="http://schemas.openxmlformats.org/presentationml/2006/main">
  <p:cSld>
    <p:bg>
      <p:bgPr>
        <a:solidFill xmlns:a="http://schemas.openxmlformats.org/drawingml/2006/main">
          <a:srgbClr val="0B1020"/>
        </a:solidFill>
      </p:bgPr>
    </p:bg>
    <p:spTree>
      <p:nvGrpSpPr>
        <p:cNvPr id="1" name=""/>
        <p:cNvGrpSpPr/>
        <p:nvPr/>
      </p:nvGrpSpPr>
      <p:grpSpPr>
        <a:xfrm xmlns:a="http://schemas.openxmlformats.org/drawingml/2006/main"/>
      </p:grpSpPr>
      <p:sp>
        <p:nvSpPr>
          <p:cNvPr id="20" name="">
            <a:extLst xmlns:a="http://schemas.openxmlformats.org/drawingml/2006/main">
              <a:ext uri="{FF2B5EF4-FFF2-40B4-BE49-F238E27FC236}">
                <a16:creationId xmlns:a16="http://schemas.microsoft.com/office/drawing/2014/main" id="{B7CEECA7-0D9F-4308-A0E7-F86F93699598}"/>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gradFill xmlns:a="http://schemas.openxmlformats.org/drawingml/2006/main">
            <a:gsLst>
              <a:gs pos="0">
                <a:srgbClr val="090D18"/>
              </a:gs>
              <a:gs pos="64000">
                <a:srgbClr val="10172B"/>
              </a:gs>
              <a:gs pos="100000">
                <a:srgbClr val="07121D"/>
              </a:gs>
            </a:gsLst>
            <a:lin ang="1500000"/>
          </a:gradFill>
          <a:ln xmlns:a="http://schemas.openxmlformats.org/drawingml/2006/main" w="0">
            <a:noFill/>
          </a:ln>
        </p:spPr>
      </p:sp>
      <p:sp>
        <p:nvSpPr>
          <p:cNvPr id="2" name="text">
            <a:extLst xmlns:a="http://schemas.openxmlformats.org/drawingml/2006/main">
              <a:ext uri="{FF2B5EF4-FFF2-40B4-BE49-F238E27FC236}">
                <a16:creationId xmlns:a16="http://schemas.microsoft.com/office/drawing/2014/main" id="{6326B145-8F18-44B5-B84D-33B30CCDE018}"/>
              </a:ext>
            </a:extLst>
          </p:cNvPr>
          <p:cNvSpPr>
            <a:spLocks xmlns:a="http://schemas.openxmlformats.org/drawingml/2006/main" noGrp="1"/>
          </p:cNvSpPr>
          <p:nvPr/>
        </p:nvSpPr>
        <p:spPr>
          <a:xfrm xmlns:a="http://schemas.openxmlformats.org/drawingml/2006/main">
            <a:off x="723900" y="495300"/>
            <a:ext cx="5905500" cy="2667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l">
              <a:lnSpc>
                <a:spcPct val="112000"/>
              </a:lnSpc>
              <a:buNone/>
              <a:defRPr sz="975" b="1">
                <a:solidFill>
                  <a:srgbClr val="A9B4C7"/>
                </a:solidFill>
                <a:latin typeface="Aptos Mono"/>
                <a:ea typeface="Aptos Mono"/>
                <a:cs typeface="Aptos Mono"/>
              </a:defRPr>
            </a:pPr>
            <a:r>
              <a:rPr sz="975" b="1">
                <a:solidFill>
                  <a:srgbClr val="A9B4C7"/>
                </a:solidFill>
                <a:latin typeface="Aptos Mono"/>
                <a:ea typeface="Aptos Mono"/>
                <a:cs typeface="Aptos Mono"/>
              </a:rPr>
              <a:t>THE DIFFERENCE</a:t>
            </a:r>
          </a:p>
        </p:txBody>
      </p:sp>
      <p:sp>
        <p:nvSpPr>
          <p:cNvPr id="3" name="text">
            <a:extLst xmlns:a="http://schemas.openxmlformats.org/drawingml/2006/main">
              <a:ext uri="{FF2B5EF4-FFF2-40B4-BE49-F238E27FC236}">
                <a16:creationId xmlns:a16="http://schemas.microsoft.com/office/drawing/2014/main" id="{B2B45B90-26EA-49B3-9B1B-68948C5CEEF2}"/>
              </a:ext>
            </a:extLst>
          </p:cNvPr>
          <p:cNvSpPr>
            <a:spLocks xmlns:a="http://schemas.openxmlformats.org/drawingml/2006/main" noGrp="1"/>
          </p:cNvSpPr>
          <p:nvPr/>
        </p:nvSpPr>
        <p:spPr>
          <a:xfrm xmlns:a="http://schemas.openxmlformats.org/drawingml/2006/main">
            <a:off x="723900" y="819150"/>
            <a:ext cx="8096250" cy="685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l">
              <a:lnSpc>
                <a:spcPct val="102000"/>
              </a:lnSpc>
              <a:buNone/>
              <a:defRPr sz="2850" b="1">
                <a:solidFill>
                  <a:srgbClr val="F7F7FB"/>
                </a:solidFill>
                <a:latin typeface="Aptos"/>
                <a:ea typeface="Aptos"/>
                <a:cs typeface="Aptos"/>
              </a:defRPr>
            </a:pPr>
            <a:r>
              <a:rPr sz="2850" b="1">
                <a:solidFill>
                  <a:srgbClr val="F7F7FB"/>
                </a:solidFill>
                <a:latin typeface="Aptos"/>
                <a:ea typeface="Aptos"/>
                <a:cs typeface="Aptos"/>
              </a:rPr>
              <a:t>Why choose Vellumica</a:t>
            </a:r>
          </a:p>
        </p:txBody>
      </p:sp>
      <p:sp>
        <p:nvSpPr>
          <p:cNvPr id="4" name="text">
            <a:extLst xmlns:a="http://schemas.openxmlformats.org/drawingml/2006/main">
              <a:ext uri="{FF2B5EF4-FFF2-40B4-BE49-F238E27FC236}">
                <a16:creationId xmlns:a16="http://schemas.microsoft.com/office/drawing/2014/main" id="{3FC0A9AA-06F4-492C-ACA5-78C5DC91A4EA}"/>
              </a:ext>
            </a:extLst>
          </p:cNvPr>
          <p:cNvSpPr>
            <a:spLocks xmlns:a="http://schemas.openxmlformats.org/drawingml/2006/main" noGrp="1"/>
          </p:cNvSpPr>
          <p:nvPr/>
        </p:nvSpPr>
        <p:spPr>
          <a:xfrm xmlns:a="http://schemas.openxmlformats.org/drawingml/2006/main">
            <a:off x="762000" y="1466850"/>
            <a:ext cx="8858250" cy="590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l">
              <a:lnSpc>
                <a:spcPct val="110000"/>
              </a:lnSpc>
              <a:buNone/>
              <a:defRPr sz="2100" b="1">
                <a:solidFill>
                  <a:srgbClr val="F7F7FB"/>
                </a:solidFill>
                <a:latin typeface="Aptos"/>
                <a:ea typeface="Aptos"/>
                <a:cs typeface="Aptos"/>
              </a:defRPr>
            </a:pPr>
            <a:r>
              <a:rPr sz="2100" b="1">
                <a:solidFill>
                  <a:srgbClr val="F7F7FB"/>
                </a:solidFill>
                <a:latin typeface="Aptos"/>
                <a:ea typeface="Aptos"/>
                <a:cs typeface="Aptos"/>
              </a:rPr>
              <a:t>Vellumica combines software, setup help and integration thinking in one practical offer.</a:t>
            </a:r>
          </a:p>
        </p:txBody>
      </p:sp>
      <p:sp>
        <p:nvSpPr>
          <p:cNvPr id="5" name="Faster setup reason">
            <a:extLst xmlns:a="http://schemas.openxmlformats.org/drawingml/2006/main">
              <a:ext uri="{FF2B5EF4-FFF2-40B4-BE49-F238E27FC236}">
                <a16:creationId xmlns:a16="http://schemas.microsoft.com/office/drawing/2014/main" id="{639BCEFD-1246-4C60-8AE6-A5ADBEEEB754}"/>
              </a:ext>
            </a:extLst>
          </p:cNvPr>
          <p:cNvSpPr>
            <a:spLocks xmlns:a="http://schemas.openxmlformats.org/drawingml/2006/main" noGrp="1"/>
          </p:cNvSpPr>
          <p:nvPr/>
        </p:nvSpPr>
        <p:spPr>
          <a:xfrm xmlns:a="http://schemas.openxmlformats.org/drawingml/2006/main">
            <a:off x="781050" y="2495550"/>
            <a:ext cx="4667250" cy="1104900"/>
          </a:xfrm>
          <a:prstGeom xmlns:a="http://schemas.openxmlformats.org/drawingml/2006/main" prst="roundRect">
            <a:avLst>
              <a:gd name="adj" fmla="val 6897"/>
            </a:avLst>
          </a:prstGeom>
          <a:solidFill xmlns:a="http://schemas.openxmlformats.org/drawingml/2006/main">
            <a:srgbClr val="11182A"/>
          </a:solidFill>
          <a:ln xmlns:a="http://schemas.openxmlformats.org/drawingml/2006/main" w="11430">
            <a:solidFill>
              <a:srgbClr val="45D6A3">
                <a:alpha val="66667"/>
              </a:srgbClr>
            </a:solidFill>
          </a:ln>
        </p:spPr>
      </p:sp>
      <p:sp>
        <p:nvSpPr>
          <p:cNvPr id="6" name="">
            <a:extLst xmlns:a="http://schemas.openxmlformats.org/drawingml/2006/main">
              <a:ext uri="{FF2B5EF4-FFF2-40B4-BE49-F238E27FC236}">
                <a16:creationId xmlns:a16="http://schemas.microsoft.com/office/drawing/2014/main" id="{76A77B13-3A01-4D8E-9EA1-B995CAC96556}"/>
              </a:ext>
            </a:extLst>
          </p:cNvPr>
          <p:cNvSpPr>
            <a:spLocks xmlns:a="http://schemas.openxmlformats.org/drawingml/2006/main" noGrp="1"/>
          </p:cNvSpPr>
          <p:nvPr/>
        </p:nvSpPr>
        <p:spPr>
          <a:xfrm xmlns:a="http://schemas.openxmlformats.org/drawingml/2006/main">
            <a:off x="1009650" y="2705100"/>
            <a:ext cx="1257300" cy="323850"/>
          </a:xfrm>
          <a:prstGeom xmlns:a="http://schemas.openxmlformats.org/drawingml/2006/main" prst="roundRect">
            <a:avLst>
              <a:gd name="adj" fmla="val 35294"/>
            </a:avLst>
          </a:prstGeom>
          <a:solidFill xmlns:a="http://schemas.openxmlformats.org/drawingml/2006/main">
            <a:srgbClr val="45D6A3">
              <a:alpha val="13333"/>
            </a:srgbClr>
          </a:solidFill>
          <a:ln xmlns:a="http://schemas.openxmlformats.org/drawingml/2006/main" w="9525">
            <a:solidFill>
              <a:srgbClr val="45D6A3">
                <a:alpha val="53333"/>
              </a:srgbClr>
            </a:solidFill>
          </a:ln>
        </p:spPr>
        <p:txBody>
          <a:bodyPr xmlns:a="http://schemas.openxmlformats.org/drawingml/2006/main" wrap="none" lIns="76200" tIns="0" rIns="76200" bIns="0" anchor="ctr"/>
          <a:lstStyle xmlns:a="http://schemas.openxmlformats.org/drawingml/2006/main"/>
          <a:p xmlns:a="http://schemas.openxmlformats.org/drawingml/2006/main">
            <a:pPr algn="ctr">
              <a:defRPr sz="975" b="1">
                <a:solidFill>
                  <a:srgbClr val="45D6A3"/>
                </a:solidFill>
                <a:latin typeface="Aptos"/>
                <a:ea typeface="Aptos"/>
                <a:cs typeface="Aptos"/>
              </a:defRPr>
            </a:pPr>
            <a:r>
              <a:rPr sz="975" b="1">
                <a:solidFill>
                  <a:srgbClr val="45D6A3"/>
                </a:solidFill>
                <a:latin typeface="Aptos"/>
                <a:ea typeface="Aptos"/>
                <a:cs typeface="Aptos"/>
              </a:rPr>
              <a:t>Faster setup</a:t>
            </a:r>
          </a:p>
        </p:txBody>
      </p:sp>
      <p:sp>
        <p:nvSpPr>
          <p:cNvPr id="7" name="text">
            <a:extLst xmlns:a="http://schemas.openxmlformats.org/drawingml/2006/main">
              <a:ext uri="{FF2B5EF4-FFF2-40B4-BE49-F238E27FC236}">
                <a16:creationId xmlns:a16="http://schemas.microsoft.com/office/drawing/2014/main" id="{FD7FEA25-90A0-4D94-BE4C-4DEB540498C8}"/>
              </a:ext>
            </a:extLst>
          </p:cNvPr>
          <p:cNvSpPr>
            <a:spLocks xmlns:a="http://schemas.openxmlformats.org/drawingml/2006/main" noGrp="1"/>
          </p:cNvSpPr>
          <p:nvPr/>
        </p:nvSpPr>
        <p:spPr>
          <a:xfrm xmlns:a="http://schemas.openxmlformats.org/drawingml/2006/main">
            <a:off x="1009650" y="3124200"/>
            <a:ext cx="4048125" cy="361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l">
              <a:lnSpc>
                <a:spcPct val="110000"/>
              </a:lnSpc>
              <a:buNone/>
              <a:defRPr sz="1275" b="0">
                <a:solidFill>
                  <a:srgbClr val="F7F7FB"/>
                </a:solidFill>
                <a:latin typeface="Aptos"/>
                <a:ea typeface="Aptos"/>
                <a:cs typeface="Aptos"/>
              </a:defRPr>
            </a:pPr>
            <a:r>
              <a:rPr sz="1275" b="0">
                <a:solidFill>
                  <a:srgbClr val="F7F7FB"/>
                </a:solidFill>
                <a:latin typeface="Aptos"/>
                <a:ea typeface="Aptos"/>
                <a:cs typeface="Aptos"/>
              </a:rPr>
              <a:t>Start with one process, then expand after the team sees value.</a:t>
            </a:r>
          </a:p>
        </p:txBody>
      </p:sp>
      <p:sp>
        <p:nvSpPr>
          <p:cNvPr id="8" name="Better fit reason">
            <a:extLst xmlns:a="http://schemas.openxmlformats.org/drawingml/2006/main">
              <a:ext uri="{FF2B5EF4-FFF2-40B4-BE49-F238E27FC236}">
                <a16:creationId xmlns:a16="http://schemas.microsoft.com/office/drawing/2014/main" id="{1727EA6E-5446-4638-B8B7-7A152768E561}"/>
              </a:ext>
            </a:extLst>
          </p:cNvPr>
          <p:cNvSpPr>
            <a:spLocks xmlns:a="http://schemas.openxmlformats.org/drawingml/2006/main" noGrp="1"/>
          </p:cNvSpPr>
          <p:nvPr/>
        </p:nvSpPr>
        <p:spPr>
          <a:xfrm xmlns:a="http://schemas.openxmlformats.org/drawingml/2006/main">
            <a:off x="6115050" y="2495550"/>
            <a:ext cx="4667250" cy="1104900"/>
          </a:xfrm>
          <a:prstGeom xmlns:a="http://schemas.openxmlformats.org/drawingml/2006/main" prst="roundRect">
            <a:avLst>
              <a:gd name="adj" fmla="val 6897"/>
            </a:avLst>
          </a:prstGeom>
          <a:solidFill xmlns:a="http://schemas.openxmlformats.org/drawingml/2006/main">
            <a:srgbClr val="11182A"/>
          </a:solidFill>
          <a:ln xmlns:a="http://schemas.openxmlformats.org/drawingml/2006/main" w="11430">
            <a:solidFill>
              <a:srgbClr val="7C8CFF">
                <a:alpha val="66667"/>
              </a:srgbClr>
            </a:solidFill>
          </a:ln>
        </p:spPr>
      </p:sp>
      <p:sp>
        <p:nvSpPr>
          <p:cNvPr id="9" name="">
            <a:extLst xmlns:a="http://schemas.openxmlformats.org/drawingml/2006/main">
              <a:ext uri="{FF2B5EF4-FFF2-40B4-BE49-F238E27FC236}">
                <a16:creationId xmlns:a16="http://schemas.microsoft.com/office/drawing/2014/main" id="{BB978A5D-E2BF-4162-9F4D-83B4524BEBA6}"/>
              </a:ext>
            </a:extLst>
          </p:cNvPr>
          <p:cNvSpPr>
            <a:spLocks xmlns:a="http://schemas.openxmlformats.org/drawingml/2006/main" noGrp="1"/>
          </p:cNvSpPr>
          <p:nvPr/>
        </p:nvSpPr>
        <p:spPr>
          <a:xfrm xmlns:a="http://schemas.openxmlformats.org/drawingml/2006/main">
            <a:off x="6343650" y="2705100"/>
            <a:ext cx="1257300" cy="323850"/>
          </a:xfrm>
          <a:prstGeom xmlns:a="http://schemas.openxmlformats.org/drawingml/2006/main" prst="roundRect">
            <a:avLst>
              <a:gd name="adj" fmla="val 35294"/>
            </a:avLst>
          </a:prstGeom>
          <a:solidFill xmlns:a="http://schemas.openxmlformats.org/drawingml/2006/main">
            <a:srgbClr val="7C8CFF">
              <a:alpha val="13333"/>
            </a:srgbClr>
          </a:solidFill>
          <a:ln xmlns:a="http://schemas.openxmlformats.org/drawingml/2006/main" w="9525">
            <a:solidFill>
              <a:srgbClr val="7C8CFF">
                <a:alpha val="53333"/>
              </a:srgbClr>
            </a:solidFill>
          </a:ln>
        </p:spPr>
        <p:txBody>
          <a:bodyPr xmlns:a="http://schemas.openxmlformats.org/drawingml/2006/main" wrap="none" lIns="76200" tIns="0" rIns="76200" bIns="0" anchor="ctr"/>
          <a:lstStyle xmlns:a="http://schemas.openxmlformats.org/drawingml/2006/main"/>
          <a:p xmlns:a="http://schemas.openxmlformats.org/drawingml/2006/main">
            <a:pPr algn="ctr">
              <a:defRPr sz="975" b="1">
                <a:solidFill>
                  <a:srgbClr val="7C8CFF"/>
                </a:solidFill>
                <a:latin typeface="Aptos"/>
                <a:ea typeface="Aptos"/>
                <a:cs typeface="Aptos"/>
              </a:defRPr>
            </a:pPr>
            <a:r>
              <a:rPr sz="975" b="1">
                <a:solidFill>
                  <a:srgbClr val="7C8CFF"/>
                </a:solidFill>
                <a:latin typeface="Aptos"/>
                <a:ea typeface="Aptos"/>
                <a:cs typeface="Aptos"/>
              </a:rPr>
              <a:t>Better fit</a:t>
            </a:r>
          </a:p>
        </p:txBody>
      </p:sp>
      <p:sp>
        <p:nvSpPr>
          <p:cNvPr id="10" name="text">
            <a:extLst xmlns:a="http://schemas.openxmlformats.org/drawingml/2006/main">
              <a:ext uri="{FF2B5EF4-FFF2-40B4-BE49-F238E27FC236}">
                <a16:creationId xmlns:a16="http://schemas.microsoft.com/office/drawing/2014/main" id="{D8969B0A-EB6B-4D6F-8AFE-30223440E664}"/>
              </a:ext>
            </a:extLst>
          </p:cNvPr>
          <p:cNvSpPr>
            <a:spLocks xmlns:a="http://schemas.openxmlformats.org/drawingml/2006/main" noGrp="1"/>
          </p:cNvSpPr>
          <p:nvPr/>
        </p:nvSpPr>
        <p:spPr>
          <a:xfrm xmlns:a="http://schemas.openxmlformats.org/drawingml/2006/main">
            <a:off x="6343650" y="3124200"/>
            <a:ext cx="4048125" cy="361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l">
              <a:lnSpc>
                <a:spcPct val="110000"/>
              </a:lnSpc>
              <a:buNone/>
              <a:defRPr sz="1275" b="0">
                <a:solidFill>
                  <a:srgbClr val="F7F7FB"/>
                </a:solidFill>
                <a:latin typeface="Aptos"/>
                <a:ea typeface="Aptos"/>
                <a:cs typeface="Aptos"/>
              </a:defRPr>
            </a:pPr>
            <a:r>
              <a:rPr sz="1275" b="0">
                <a:solidFill>
                  <a:srgbClr val="F7F7FB"/>
                </a:solidFill>
                <a:latin typeface="Aptos"/>
                <a:ea typeface="Aptos"/>
                <a:cs typeface="Aptos"/>
              </a:rPr>
              <a:t>Custom fields, stages and dashboards match how the client works.</a:t>
            </a:r>
          </a:p>
        </p:txBody>
      </p:sp>
      <p:sp>
        <p:nvSpPr>
          <p:cNvPr id="11" name="Easy migration reason">
            <a:extLst xmlns:a="http://schemas.openxmlformats.org/drawingml/2006/main">
              <a:ext uri="{FF2B5EF4-FFF2-40B4-BE49-F238E27FC236}">
                <a16:creationId xmlns:a16="http://schemas.microsoft.com/office/drawing/2014/main" id="{A1F494AA-2D25-4C40-B037-696A2ECA5E3B}"/>
              </a:ext>
            </a:extLst>
          </p:cNvPr>
          <p:cNvSpPr>
            <a:spLocks xmlns:a="http://schemas.openxmlformats.org/drawingml/2006/main" noGrp="1"/>
          </p:cNvSpPr>
          <p:nvPr/>
        </p:nvSpPr>
        <p:spPr>
          <a:xfrm xmlns:a="http://schemas.openxmlformats.org/drawingml/2006/main">
            <a:off x="781050" y="3981450"/>
            <a:ext cx="4667250" cy="1104900"/>
          </a:xfrm>
          <a:prstGeom xmlns:a="http://schemas.openxmlformats.org/drawingml/2006/main" prst="roundRect">
            <a:avLst>
              <a:gd name="adj" fmla="val 6897"/>
            </a:avLst>
          </a:prstGeom>
          <a:solidFill xmlns:a="http://schemas.openxmlformats.org/drawingml/2006/main">
            <a:srgbClr val="11182A"/>
          </a:solidFill>
          <a:ln xmlns:a="http://schemas.openxmlformats.org/drawingml/2006/main" w="11430">
            <a:solidFill>
              <a:srgbClr val="F0B45A">
                <a:alpha val="66667"/>
              </a:srgbClr>
            </a:solidFill>
          </a:ln>
        </p:spPr>
      </p:sp>
      <p:sp>
        <p:nvSpPr>
          <p:cNvPr id="12" name="">
            <a:extLst xmlns:a="http://schemas.openxmlformats.org/drawingml/2006/main">
              <a:ext uri="{FF2B5EF4-FFF2-40B4-BE49-F238E27FC236}">
                <a16:creationId xmlns:a16="http://schemas.microsoft.com/office/drawing/2014/main" id="{BAF0DDC7-0E05-43A3-B777-647258B1F017}"/>
              </a:ext>
            </a:extLst>
          </p:cNvPr>
          <p:cNvSpPr>
            <a:spLocks xmlns:a="http://schemas.openxmlformats.org/drawingml/2006/main" noGrp="1"/>
          </p:cNvSpPr>
          <p:nvPr/>
        </p:nvSpPr>
        <p:spPr>
          <a:xfrm xmlns:a="http://schemas.openxmlformats.org/drawingml/2006/main">
            <a:off x="1009650" y="4191000"/>
            <a:ext cx="1257300" cy="323850"/>
          </a:xfrm>
          <a:prstGeom xmlns:a="http://schemas.openxmlformats.org/drawingml/2006/main" prst="roundRect">
            <a:avLst>
              <a:gd name="adj" fmla="val 35294"/>
            </a:avLst>
          </a:prstGeom>
          <a:solidFill xmlns:a="http://schemas.openxmlformats.org/drawingml/2006/main">
            <a:srgbClr val="F0B45A">
              <a:alpha val="13333"/>
            </a:srgbClr>
          </a:solidFill>
          <a:ln xmlns:a="http://schemas.openxmlformats.org/drawingml/2006/main" w="9525">
            <a:solidFill>
              <a:srgbClr val="F0B45A">
                <a:alpha val="53333"/>
              </a:srgbClr>
            </a:solidFill>
          </a:ln>
        </p:spPr>
        <p:txBody>
          <a:bodyPr xmlns:a="http://schemas.openxmlformats.org/drawingml/2006/main" wrap="none" lIns="76200" tIns="0" rIns="76200" bIns="0" anchor="ctr"/>
          <a:lstStyle xmlns:a="http://schemas.openxmlformats.org/drawingml/2006/main"/>
          <a:p xmlns:a="http://schemas.openxmlformats.org/drawingml/2006/main">
            <a:pPr algn="ctr">
              <a:defRPr sz="975" b="1">
                <a:solidFill>
                  <a:srgbClr val="F0B45A"/>
                </a:solidFill>
                <a:latin typeface="Aptos"/>
                <a:ea typeface="Aptos"/>
                <a:cs typeface="Aptos"/>
              </a:defRPr>
            </a:pPr>
            <a:r>
              <a:rPr sz="975" b="1">
                <a:solidFill>
                  <a:srgbClr val="F0B45A"/>
                </a:solidFill>
                <a:latin typeface="Aptos"/>
                <a:ea typeface="Aptos"/>
                <a:cs typeface="Aptos"/>
              </a:rPr>
              <a:t>Easy migration</a:t>
            </a:r>
          </a:p>
        </p:txBody>
      </p:sp>
      <p:sp>
        <p:nvSpPr>
          <p:cNvPr id="13" name="text">
            <a:extLst xmlns:a="http://schemas.openxmlformats.org/drawingml/2006/main">
              <a:ext uri="{FF2B5EF4-FFF2-40B4-BE49-F238E27FC236}">
                <a16:creationId xmlns:a16="http://schemas.microsoft.com/office/drawing/2014/main" id="{AD94FD3C-BAF1-4E77-AC27-2EB20600BCAC}"/>
              </a:ext>
            </a:extLst>
          </p:cNvPr>
          <p:cNvSpPr>
            <a:spLocks xmlns:a="http://schemas.openxmlformats.org/drawingml/2006/main" noGrp="1"/>
          </p:cNvSpPr>
          <p:nvPr/>
        </p:nvSpPr>
        <p:spPr>
          <a:xfrm xmlns:a="http://schemas.openxmlformats.org/drawingml/2006/main">
            <a:off x="1009650" y="4610100"/>
            <a:ext cx="4048125" cy="361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l">
              <a:lnSpc>
                <a:spcPct val="110000"/>
              </a:lnSpc>
              <a:buNone/>
              <a:defRPr sz="1275" b="0">
                <a:solidFill>
                  <a:srgbClr val="F7F7FB"/>
                </a:solidFill>
                <a:latin typeface="Aptos"/>
                <a:ea typeface="Aptos"/>
                <a:cs typeface="Aptos"/>
              </a:defRPr>
            </a:pPr>
            <a:r>
              <a:rPr sz="1275" b="0">
                <a:solidFill>
                  <a:srgbClr val="F7F7FB"/>
                </a:solidFill>
                <a:latin typeface="Aptos"/>
                <a:ea typeface="Aptos"/>
                <a:cs typeface="Aptos"/>
              </a:rPr>
              <a:t>Import from Odoo, CSV or Excel and keep spreadsheet users connected through Google Sheets sync.</a:t>
            </a:r>
          </a:p>
        </p:txBody>
      </p:sp>
      <p:sp>
        <p:nvSpPr>
          <p:cNvPr id="14" name="Integration ready reason">
            <a:extLst xmlns:a="http://schemas.openxmlformats.org/drawingml/2006/main">
              <a:ext uri="{FF2B5EF4-FFF2-40B4-BE49-F238E27FC236}">
                <a16:creationId xmlns:a16="http://schemas.microsoft.com/office/drawing/2014/main" id="{283985D2-891D-429F-BA6C-2594356D063E}"/>
              </a:ext>
            </a:extLst>
          </p:cNvPr>
          <p:cNvSpPr>
            <a:spLocks xmlns:a="http://schemas.openxmlformats.org/drawingml/2006/main" noGrp="1"/>
          </p:cNvSpPr>
          <p:nvPr/>
        </p:nvSpPr>
        <p:spPr>
          <a:xfrm xmlns:a="http://schemas.openxmlformats.org/drawingml/2006/main">
            <a:off x="6115050" y="3981450"/>
            <a:ext cx="4667250" cy="1104900"/>
          </a:xfrm>
          <a:prstGeom xmlns:a="http://schemas.openxmlformats.org/drawingml/2006/main" prst="roundRect">
            <a:avLst>
              <a:gd name="adj" fmla="val 6897"/>
            </a:avLst>
          </a:prstGeom>
          <a:solidFill xmlns:a="http://schemas.openxmlformats.org/drawingml/2006/main">
            <a:srgbClr val="11182A"/>
          </a:solidFill>
          <a:ln xmlns:a="http://schemas.openxmlformats.org/drawingml/2006/main" w="11430">
            <a:solidFill>
              <a:srgbClr val="F06E8E">
                <a:alpha val="66667"/>
              </a:srgbClr>
            </a:solidFill>
          </a:ln>
        </p:spPr>
      </p:sp>
      <p:sp>
        <p:nvSpPr>
          <p:cNvPr id="15" name="">
            <a:extLst xmlns:a="http://schemas.openxmlformats.org/drawingml/2006/main">
              <a:ext uri="{FF2B5EF4-FFF2-40B4-BE49-F238E27FC236}">
                <a16:creationId xmlns:a16="http://schemas.microsoft.com/office/drawing/2014/main" id="{6BAD1961-C542-443F-B8F5-7D1940F7083D}"/>
              </a:ext>
            </a:extLst>
          </p:cNvPr>
          <p:cNvSpPr>
            <a:spLocks xmlns:a="http://schemas.openxmlformats.org/drawingml/2006/main" noGrp="1"/>
          </p:cNvSpPr>
          <p:nvPr/>
        </p:nvSpPr>
        <p:spPr>
          <a:xfrm xmlns:a="http://schemas.openxmlformats.org/drawingml/2006/main">
            <a:off x="6343650" y="4191000"/>
            <a:ext cx="1257300" cy="323850"/>
          </a:xfrm>
          <a:prstGeom xmlns:a="http://schemas.openxmlformats.org/drawingml/2006/main" prst="roundRect">
            <a:avLst>
              <a:gd name="adj" fmla="val 35294"/>
            </a:avLst>
          </a:prstGeom>
          <a:solidFill xmlns:a="http://schemas.openxmlformats.org/drawingml/2006/main">
            <a:srgbClr val="F06E8E">
              <a:alpha val="13333"/>
            </a:srgbClr>
          </a:solidFill>
          <a:ln xmlns:a="http://schemas.openxmlformats.org/drawingml/2006/main" w="9525">
            <a:solidFill>
              <a:srgbClr val="F06E8E">
                <a:alpha val="53333"/>
              </a:srgbClr>
            </a:solidFill>
          </a:ln>
        </p:spPr>
        <p:txBody>
          <a:bodyPr xmlns:a="http://schemas.openxmlformats.org/drawingml/2006/main" wrap="none" lIns="76200" tIns="0" rIns="76200" bIns="0" anchor="ctr"/>
          <a:lstStyle xmlns:a="http://schemas.openxmlformats.org/drawingml/2006/main"/>
          <a:p xmlns:a="http://schemas.openxmlformats.org/drawingml/2006/main">
            <a:pPr algn="ctr">
              <a:defRPr sz="975" b="1">
                <a:solidFill>
                  <a:srgbClr val="F06E8E"/>
                </a:solidFill>
                <a:latin typeface="Aptos"/>
                <a:ea typeface="Aptos"/>
                <a:cs typeface="Aptos"/>
              </a:defRPr>
            </a:pPr>
            <a:r>
              <a:rPr sz="975" b="1">
                <a:solidFill>
                  <a:srgbClr val="F06E8E"/>
                </a:solidFill>
                <a:latin typeface="Aptos"/>
                <a:ea typeface="Aptos"/>
                <a:cs typeface="Aptos"/>
              </a:rPr>
              <a:t>Integration ready</a:t>
            </a:r>
          </a:p>
        </p:txBody>
      </p:sp>
      <p:sp>
        <p:nvSpPr>
          <p:cNvPr id="16" name="text">
            <a:extLst xmlns:a="http://schemas.openxmlformats.org/drawingml/2006/main">
              <a:ext uri="{FF2B5EF4-FFF2-40B4-BE49-F238E27FC236}">
                <a16:creationId xmlns:a16="http://schemas.microsoft.com/office/drawing/2014/main" id="{ECD077BB-A15A-400C-9783-4869032B3FED}"/>
              </a:ext>
            </a:extLst>
          </p:cNvPr>
          <p:cNvSpPr>
            <a:spLocks xmlns:a="http://schemas.openxmlformats.org/drawingml/2006/main" noGrp="1"/>
          </p:cNvSpPr>
          <p:nvPr/>
        </p:nvSpPr>
        <p:spPr>
          <a:xfrm xmlns:a="http://schemas.openxmlformats.org/drawingml/2006/main">
            <a:off x="6343650" y="4610100"/>
            <a:ext cx="4048125" cy="361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l">
              <a:lnSpc>
                <a:spcPct val="110000"/>
              </a:lnSpc>
              <a:buNone/>
              <a:defRPr sz="1275" b="0">
                <a:solidFill>
                  <a:srgbClr val="F7F7FB"/>
                </a:solidFill>
                <a:latin typeface="Aptos"/>
                <a:ea typeface="Aptos"/>
                <a:cs typeface="Aptos"/>
              </a:defRPr>
            </a:pPr>
            <a:r>
              <a:rPr sz="1275" b="0">
                <a:solidFill>
                  <a:srgbClr val="F7F7FB"/>
                </a:solidFill>
                <a:latin typeface="Aptos"/>
                <a:ea typeface="Aptos"/>
                <a:cs typeface="Aptos"/>
              </a:rPr>
              <a:t>Webhooks, inbound ingest and PBX call-event mapping support sales and call-center workflows.</a:t>
            </a:r>
          </a:p>
        </p:txBody>
      </p:sp>
      <p:sp>
        <p:nvSpPr>
          <p:cNvPr id="17" name="text">
            <a:extLst xmlns:a="http://schemas.openxmlformats.org/drawingml/2006/main">
              <a:ext uri="{FF2B5EF4-FFF2-40B4-BE49-F238E27FC236}">
                <a16:creationId xmlns:a16="http://schemas.microsoft.com/office/drawing/2014/main" id="{36056F08-A02C-49E0-A54B-7CF43A9A6701}"/>
              </a:ext>
            </a:extLst>
          </p:cNvPr>
          <p:cNvSpPr>
            <a:spLocks xmlns:a="http://schemas.openxmlformats.org/drawingml/2006/main" noGrp="1"/>
          </p:cNvSpPr>
          <p:nvPr/>
        </p:nvSpPr>
        <p:spPr>
          <a:xfrm xmlns:a="http://schemas.openxmlformats.org/drawingml/2006/main">
            <a:off x="990600" y="5905500"/>
            <a:ext cx="9334500" cy="4000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ctr">
              <a:lnSpc>
                <a:spcPct val="112000"/>
              </a:lnSpc>
              <a:buNone/>
              <a:defRPr sz="1500" b="1">
                <a:solidFill>
                  <a:srgbClr val="45D6A3"/>
                </a:solidFill>
                <a:latin typeface="Aptos"/>
                <a:ea typeface="Aptos"/>
                <a:cs typeface="Aptos"/>
              </a:defRPr>
            </a:pPr>
            <a:r>
              <a:rPr sz="1500" b="1">
                <a:solidFill>
                  <a:srgbClr val="45D6A3"/>
                </a:solidFill>
                <a:latin typeface="Aptos"/>
                <a:ea typeface="Aptos"/>
                <a:cs typeface="Aptos"/>
              </a:rPr>
              <a:t>Best-fit buyer: a growing business that has outgrown spreadsheets but does not want a heavy ERP project yet.</a:t>
            </a:r>
          </a:p>
        </p:txBody>
      </p:sp>
      <p:sp>
        <p:nvSpPr>
          <p:cNvPr id="18" name="text">
            <a:extLst xmlns:a="http://schemas.openxmlformats.org/drawingml/2006/main">
              <a:ext uri="{FF2B5EF4-FFF2-40B4-BE49-F238E27FC236}">
                <a16:creationId xmlns:a16="http://schemas.microsoft.com/office/drawing/2014/main" id="{797D96E8-BFE9-48FD-93F9-500955C2E275}"/>
              </a:ext>
            </a:extLst>
          </p:cNvPr>
          <p:cNvSpPr>
            <a:spLocks xmlns:a="http://schemas.openxmlformats.org/drawingml/2006/main" noGrp="1"/>
          </p:cNvSpPr>
          <p:nvPr/>
        </p:nvSpPr>
        <p:spPr>
          <a:xfrm xmlns:a="http://schemas.openxmlformats.org/drawingml/2006/main">
            <a:off x="723900" y="6305550"/>
            <a:ext cx="2095500" cy="228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l">
              <a:lnSpc>
                <a:spcPct val="112000"/>
              </a:lnSpc>
              <a:buNone/>
              <a:defRPr sz="975" b="0">
                <a:solidFill>
                  <a:srgbClr val="A9B4C7"/>
                </a:solidFill>
                <a:latin typeface="Aptos Mono"/>
                <a:ea typeface="Aptos Mono"/>
                <a:cs typeface="Aptos Mono"/>
              </a:defRPr>
            </a:pPr>
            <a:r>
              <a:rPr sz="975" b="0">
                <a:solidFill>
                  <a:srgbClr val="A9B4C7"/>
                </a:solidFill>
                <a:latin typeface="Aptos Mono"/>
                <a:ea typeface="Aptos Mono"/>
                <a:cs typeface="Aptos Mono"/>
              </a:rPr>
              <a:t>Vellumica</a:t>
            </a:r>
          </a:p>
        </p:txBody>
      </p:sp>
      <p:sp>
        <p:nvSpPr>
          <p:cNvPr id="19" name="text">
            <a:extLst xmlns:a="http://schemas.openxmlformats.org/drawingml/2006/main">
              <a:ext uri="{FF2B5EF4-FFF2-40B4-BE49-F238E27FC236}">
                <a16:creationId xmlns:a16="http://schemas.microsoft.com/office/drawing/2014/main" id="{9BFF7A40-1F56-473F-BE8F-7B1202BC4AC8}"/>
              </a:ext>
            </a:extLst>
          </p:cNvPr>
          <p:cNvSpPr>
            <a:spLocks xmlns:a="http://schemas.openxmlformats.org/drawingml/2006/main" noGrp="1"/>
          </p:cNvSpPr>
          <p:nvPr/>
        </p:nvSpPr>
        <p:spPr>
          <a:xfrm xmlns:a="http://schemas.openxmlformats.org/drawingml/2006/main">
            <a:off x="10858500" y="6305550"/>
            <a:ext cx="571500" cy="228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lstStyle xmlns:a="http://schemas.openxmlformats.org/drawingml/2006/main"/>
          <a:p xmlns:a="http://schemas.openxmlformats.org/drawingml/2006/main">
            <a:pPr algn="r">
              <a:lnSpc>
                <a:spcPct val="112000"/>
              </a:lnSpc>
              <a:buNone/>
              <a:defRPr sz="975" b="0">
                <a:solidFill>
                  <a:srgbClr val="A9B4C7"/>
                </a:solidFill>
                <a:latin typeface="Aptos Mono"/>
                <a:ea typeface="Aptos Mono"/>
                <a:cs typeface="Aptos Mono"/>
              </a:defRPr>
            </a:pPr>
            <a:r>
              <a:rPr sz="975" b="0">
                <a:solidFill>
                  <a:srgbClr val="A9B4C7"/>
                </a:solidFill>
                <a:latin typeface="Aptos Mono"/>
                <a:ea typeface="Aptos Mono"/>
                <a:cs typeface="Aptos Mono"/>
              </a:rPr>
              <a:t>09</a:t>
            </a:r>
          </a:p>
        </p:txBody>
      </p:sp>
    </p:spTree>
    <p:extLst>
      <p:ext uri="{BB962C8B-B14F-4D97-AF65-F5344CB8AC3E}">
        <p14:creationId xmlns:p14="http://schemas.microsoft.com/office/powerpoint/2010/main" val="885465620"/>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2026-09-08T13:36:28.4370000Z</dcterms:created>
  <dcterms:modified xsi:type="dcterms:W3CDTF">2026-09-08T13:36:28.4370000Z</dcterms:modified>
</coreProperties>
</file>